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8" r:id="rId1"/>
  </p:sldMasterIdLst>
  <p:notesMasterIdLst>
    <p:notesMasterId r:id="rId31"/>
  </p:notesMasterIdLst>
  <p:handoutMasterIdLst>
    <p:handoutMasterId r:id="rId32"/>
  </p:handoutMasterIdLst>
  <p:sldIdLst>
    <p:sldId id="256" r:id="rId2"/>
    <p:sldId id="257" r:id="rId3"/>
    <p:sldId id="268" r:id="rId4"/>
    <p:sldId id="290" r:id="rId5"/>
    <p:sldId id="291" r:id="rId6"/>
    <p:sldId id="296" r:id="rId7"/>
    <p:sldId id="317" r:id="rId8"/>
    <p:sldId id="270" r:id="rId9"/>
    <p:sldId id="316" r:id="rId10"/>
    <p:sldId id="271" r:id="rId11"/>
    <p:sldId id="297" r:id="rId12"/>
    <p:sldId id="300" r:id="rId13"/>
    <p:sldId id="301" r:id="rId14"/>
    <p:sldId id="298" r:id="rId15"/>
    <p:sldId id="286" r:id="rId16"/>
    <p:sldId id="302" r:id="rId17"/>
    <p:sldId id="314" r:id="rId18"/>
    <p:sldId id="303" r:id="rId19"/>
    <p:sldId id="304" r:id="rId20"/>
    <p:sldId id="305" r:id="rId21"/>
    <p:sldId id="306" r:id="rId22"/>
    <p:sldId id="313" r:id="rId23"/>
    <p:sldId id="315" r:id="rId24"/>
    <p:sldId id="308" r:id="rId25"/>
    <p:sldId id="309" r:id="rId26"/>
    <p:sldId id="310" r:id="rId27"/>
    <p:sldId id="311" r:id="rId28"/>
    <p:sldId id="312" r:id="rId29"/>
    <p:sldId id="278" r:id="rId3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varScale="1">
        <p:scale>
          <a:sx n="84" d="100"/>
          <a:sy n="84" d="100"/>
        </p:scale>
        <p:origin x="138" y="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7" d="100"/>
          <a:sy n="57" d="100"/>
        </p:scale>
        <p:origin x="2808" y="5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sunshinelww\Desktop\&#23454;&#39564;&#32467;&#26524;&#2227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不同分类模型的性能变化图</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8.7007407511256352E-2"/>
          <c:y val="0.10538831674706928"/>
          <c:w val="0.89283609927416785"/>
          <c:h val="0.721393700316037"/>
        </c:manualLayout>
      </c:layout>
      <c:lineChart>
        <c:grouping val="standard"/>
        <c:varyColors val="0"/>
        <c:ser>
          <c:idx val="0"/>
          <c:order val="0"/>
          <c:tx>
            <c:strRef>
              <c:f>Sheet1!$A$2</c:f>
              <c:strCache>
                <c:ptCount val="1"/>
                <c:pt idx="0">
                  <c:v>SVM分类模型</c:v>
                </c:pt>
              </c:strCache>
            </c:strRef>
          </c:tx>
          <c:spPr>
            <a:ln w="28575" cap="rnd">
              <a:solidFill>
                <a:schemeClr val="accent1"/>
              </a:solidFill>
              <a:round/>
            </a:ln>
            <a:effectLst/>
          </c:spPr>
          <c:marker>
            <c:symbol val="square"/>
            <c:size val="7"/>
            <c:spPr>
              <a:solidFill>
                <a:schemeClr val="accent1"/>
              </a:solidFill>
              <a:ln w="9525">
                <a:solidFill>
                  <a:schemeClr val="accent1"/>
                </a:solidFill>
              </a:ln>
              <a:effectLst/>
            </c:spPr>
          </c:marker>
          <c:cat>
            <c:numRef>
              <c:f>Sheet1!$B$1:$U$1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cat>
          <c:val>
            <c:numRef>
              <c:f>Sheet1!$B$2:$U$2</c:f>
              <c:numCache>
                <c:formatCode>General</c:formatCode>
                <c:ptCount val="20"/>
                <c:pt idx="0">
                  <c:v>0.74365843525419795</c:v>
                </c:pt>
                <c:pt idx="1">
                  <c:v>0.74519954488807905</c:v>
                </c:pt>
                <c:pt idx="2">
                  <c:v>0.74565849947848295</c:v>
                </c:pt>
                <c:pt idx="3">
                  <c:v>0.74566596018322195</c:v>
                </c:pt>
                <c:pt idx="4">
                  <c:v>0.74894351229026501</c:v>
                </c:pt>
                <c:pt idx="5">
                  <c:v>0.74833153657981499</c:v>
                </c:pt>
                <c:pt idx="6">
                  <c:v>0.74999099967598803</c:v>
                </c:pt>
                <c:pt idx="7">
                  <c:v>0.74933288770291095</c:v>
                </c:pt>
                <c:pt idx="8">
                  <c:v>0.75297691706525005</c:v>
                </c:pt>
                <c:pt idx="9">
                  <c:v>0.75197982936617802</c:v>
                </c:pt>
                <c:pt idx="10">
                  <c:v>0.75253417024272495</c:v>
                </c:pt>
                <c:pt idx="11">
                  <c:v>0.75283330537036697</c:v>
                </c:pt>
                <c:pt idx="12">
                  <c:v>0.75393054811720095</c:v>
                </c:pt>
                <c:pt idx="13">
                  <c:v>0.75833330537036703</c:v>
                </c:pt>
                <c:pt idx="14">
                  <c:v>0.76699288868661097</c:v>
                </c:pt>
                <c:pt idx="15">
                  <c:v>0.77100553643945802</c:v>
                </c:pt>
                <c:pt idx="16">
                  <c:v>0.76997999137930095</c:v>
                </c:pt>
                <c:pt idx="17">
                  <c:v>0.76633330603703398</c:v>
                </c:pt>
                <c:pt idx="18">
                  <c:v>0.76699025260902098</c:v>
                </c:pt>
                <c:pt idx="19">
                  <c:v>0.76520885200553201</c:v>
                </c:pt>
              </c:numCache>
            </c:numRef>
          </c:val>
          <c:smooth val="0"/>
          <c:extLst>
            <c:ext xmlns:c16="http://schemas.microsoft.com/office/drawing/2014/chart" uri="{C3380CC4-5D6E-409C-BE32-E72D297353CC}">
              <c16:uniqueId val="{00000000-7829-4864-A08E-431329859BBC}"/>
            </c:ext>
          </c:extLst>
        </c:ser>
        <c:ser>
          <c:idx val="1"/>
          <c:order val="1"/>
          <c:tx>
            <c:strRef>
              <c:f>Sheet1!$A$3</c:f>
              <c:strCache>
                <c:ptCount val="1"/>
                <c:pt idx="0">
                  <c:v>LSTM模型+word2vec向量</c:v>
                </c:pt>
              </c:strCache>
            </c:strRef>
          </c:tx>
          <c:spPr>
            <a:ln w="28575" cap="rnd">
              <a:solidFill>
                <a:schemeClr val="accent2"/>
              </a:solidFill>
              <a:round/>
            </a:ln>
            <a:effectLst/>
          </c:spPr>
          <c:marker>
            <c:symbol val="triangle"/>
            <c:size val="7"/>
            <c:spPr>
              <a:solidFill>
                <a:schemeClr val="accent2"/>
              </a:solidFill>
              <a:ln w="9525">
                <a:solidFill>
                  <a:schemeClr val="accent2"/>
                </a:solidFill>
              </a:ln>
              <a:effectLst/>
            </c:spPr>
          </c:marker>
          <c:cat>
            <c:numRef>
              <c:f>Sheet1!$B$1:$U$1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cat>
          <c:val>
            <c:numRef>
              <c:f>Sheet1!$B$3:$U$3</c:f>
              <c:numCache>
                <c:formatCode>General</c:formatCode>
                <c:ptCount val="20"/>
                <c:pt idx="0">
                  <c:v>0.73325849457903103</c:v>
                </c:pt>
                <c:pt idx="1">
                  <c:v>0.74599811011378003</c:v>
                </c:pt>
                <c:pt idx="2">
                  <c:v>0.75916841369671495</c:v>
                </c:pt>
                <c:pt idx="3">
                  <c:v>0.76357520607742402</c:v>
                </c:pt>
                <c:pt idx="4">
                  <c:v>0.77100553643945802</c:v>
                </c:pt>
                <c:pt idx="5">
                  <c:v>0.76560068471833098</c:v>
                </c:pt>
                <c:pt idx="6">
                  <c:v>0.76795978619279903</c:v>
                </c:pt>
                <c:pt idx="7">
                  <c:v>0.76255739036933901</c:v>
                </c:pt>
                <c:pt idx="8">
                  <c:v>0.75678616273746302</c:v>
                </c:pt>
                <c:pt idx="9">
                  <c:v>0.75862173497695495</c:v>
                </c:pt>
                <c:pt idx="10">
                  <c:v>0.75916841369671495</c:v>
                </c:pt>
                <c:pt idx="11">
                  <c:v>0.75510090963399001</c:v>
                </c:pt>
                <c:pt idx="12">
                  <c:v>0.74943345560192298</c:v>
                </c:pt>
                <c:pt idx="13">
                  <c:v>0.75938350423313605</c:v>
                </c:pt>
                <c:pt idx="14">
                  <c:v>0.75794688041491398</c:v>
                </c:pt>
                <c:pt idx="15">
                  <c:v>0.75998640994288902</c:v>
                </c:pt>
                <c:pt idx="16">
                  <c:v>0.73691391120610195</c:v>
                </c:pt>
                <c:pt idx="17">
                  <c:v>0.73391181266177197</c:v>
                </c:pt>
                <c:pt idx="18">
                  <c:v>0.72905675365103495</c:v>
                </c:pt>
                <c:pt idx="19">
                  <c:v>0.72768317506981195</c:v>
                </c:pt>
              </c:numCache>
            </c:numRef>
          </c:val>
          <c:smooth val="0"/>
          <c:extLst>
            <c:ext xmlns:c16="http://schemas.microsoft.com/office/drawing/2014/chart" uri="{C3380CC4-5D6E-409C-BE32-E72D297353CC}">
              <c16:uniqueId val="{00000001-7829-4864-A08E-431329859BBC}"/>
            </c:ext>
          </c:extLst>
        </c:ser>
        <c:ser>
          <c:idx val="2"/>
          <c:order val="2"/>
          <c:tx>
            <c:strRef>
              <c:f>Sheet1!$A$4</c:f>
              <c:strCache>
                <c:ptCount val="1"/>
                <c:pt idx="0">
                  <c:v>LSTM模型+GloVe向量</c:v>
                </c:pt>
              </c:strCache>
            </c:strRef>
          </c:tx>
          <c:spPr>
            <a:ln w="28575" cap="rnd">
              <a:solidFill>
                <a:schemeClr val="accent3"/>
              </a:solidFill>
              <a:round/>
            </a:ln>
            <a:effectLst/>
          </c:spPr>
          <c:marker>
            <c:symbol val="star"/>
            <c:size val="7"/>
            <c:spPr>
              <a:noFill/>
              <a:ln w="9525">
                <a:solidFill>
                  <a:schemeClr val="accent3"/>
                </a:solidFill>
              </a:ln>
              <a:effectLst/>
            </c:spPr>
          </c:marker>
          <c:cat>
            <c:numRef>
              <c:f>Sheet1!$B$1:$U$1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cat>
          <c:val>
            <c:numRef>
              <c:f>Sheet1!$B$4:$U$4</c:f>
              <c:numCache>
                <c:formatCode>General</c:formatCode>
                <c:ptCount val="20"/>
                <c:pt idx="0">
                  <c:v>0.63465947914725396</c:v>
                </c:pt>
                <c:pt idx="1">
                  <c:v>0.63959307840764101</c:v>
                </c:pt>
                <c:pt idx="2">
                  <c:v>0.63885374504148595</c:v>
                </c:pt>
                <c:pt idx="3">
                  <c:v>0.64407760427638905</c:v>
                </c:pt>
                <c:pt idx="4">
                  <c:v>0.65412977489802504</c:v>
                </c:pt>
                <c:pt idx="5">
                  <c:v>0.668644081441362</c:v>
                </c:pt>
                <c:pt idx="6">
                  <c:v>0.67422125633861096</c:v>
                </c:pt>
                <c:pt idx="7">
                  <c:v>0.65464212460784199</c:v>
                </c:pt>
                <c:pt idx="8">
                  <c:v>0.64593930974323299</c:v>
                </c:pt>
                <c:pt idx="9">
                  <c:v>0.63853148471115195</c:v>
                </c:pt>
                <c:pt idx="10">
                  <c:v>0.63888448291489097</c:v>
                </c:pt>
                <c:pt idx="11">
                  <c:v>0.63711220593192996</c:v>
                </c:pt>
                <c:pt idx="12">
                  <c:v>0.63858966799709704</c:v>
                </c:pt>
                <c:pt idx="13">
                  <c:v>0.63570013359966704</c:v>
                </c:pt>
                <c:pt idx="14">
                  <c:v>0.637522902340245</c:v>
                </c:pt>
                <c:pt idx="15">
                  <c:v>0.63423872051032804</c:v>
                </c:pt>
                <c:pt idx="16">
                  <c:v>0.63627953330704401</c:v>
                </c:pt>
                <c:pt idx="17">
                  <c:v>0.63476041304095598</c:v>
                </c:pt>
                <c:pt idx="18">
                  <c:v>0.63587554801387403</c:v>
                </c:pt>
                <c:pt idx="19">
                  <c:v>0.63138548635081604</c:v>
                </c:pt>
              </c:numCache>
            </c:numRef>
          </c:val>
          <c:smooth val="0"/>
          <c:extLst>
            <c:ext xmlns:c16="http://schemas.microsoft.com/office/drawing/2014/chart" uri="{C3380CC4-5D6E-409C-BE32-E72D297353CC}">
              <c16:uniqueId val="{00000002-7829-4864-A08E-431329859BBC}"/>
            </c:ext>
          </c:extLst>
        </c:ser>
        <c:dLbls>
          <c:showLegendKey val="0"/>
          <c:showVal val="0"/>
          <c:showCatName val="0"/>
          <c:showSerName val="0"/>
          <c:showPercent val="0"/>
          <c:showBubbleSize val="0"/>
        </c:dLbls>
        <c:marker val="1"/>
        <c:smooth val="0"/>
        <c:axId val="161654816"/>
        <c:axId val="162084000"/>
      </c:lineChart>
      <c:catAx>
        <c:axId val="161654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迭代次数</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2084000"/>
        <c:crosses val="autoZero"/>
        <c:auto val="1"/>
        <c:lblAlgn val="ctr"/>
        <c:lblOffset val="100"/>
        <c:noMultiLvlLbl val="0"/>
      </c:catAx>
      <c:valAx>
        <c:axId val="162084000"/>
        <c:scaling>
          <c:orientation val="minMax"/>
          <c:min val="0.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F</a:t>
                </a:r>
                <a:r>
                  <a:rPr lang="en-US" altLang="zh-CN" baseline="-25000"/>
                  <a:t>1</a:t>
                </a:r>
                <a:r>
                  <a:rPr lang="zh-CN" altLang="en-US"/>
                  <a:t>值</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1654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40AF32-6105-4A20-B301-90B9C496E5FF}" type="datetimeFigureOut">
              <a:rPr lang="zh-CN" altLang="en-US" smtClean="0"/>
              <a:t>2019/3/13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272A5B-7A61-413A-89B7-5FC70015ECCC}" type="slidenum">
              <a:rPr lang="zh-CN" altLang="en-US" smtClean="0"/>
              <a:t>‹#›</a:t>
            </a:fld>
            <a:endParaRPr lang="zh-CN" altLang="en-US"/>
          </a:p>
        </p:txBody>
      </p:sp>
    </p:spTree>
    <p:extLst>
      <p:ext uri="{BB962C8B-B14F-4D97-AF65-F5344CB8AC3E}">
        <p14:creationId xmlns:p14="http://schemas.microsoft.com/office/powerpoint/2010/main" val="2195567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ea typeface="宋体" panose="02010600030101010101" pitchFamily="2" charset="-122"/>
              </a:defRPr>
            </a:lvl1pPr>
          </a:lstStyle>
          <a:p>
            <a:pPr>
              <a:defRPr/>
            </a:pPr>
            <a:fld id="{55937601-C0B6-4916-923F-270E804AD5C3}" type="datetimeFigureOut">
              <a:rPr lang="en-US"/>
              <a:pPr>
                <a:defRPr/>
              </a:pPr>
              <a:t>3/13/2019</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smtClean="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D20D2B7-E7AD-456F-9318-2DFF85C98050}" type="slidenum">
              <a:rPr lang="en-US"/>
              <a:pPr/>
              <a:t>‹#›</a:t>
            </a:fld>
            <a:endParaRPr lang="en-US"/>
          </a:p>
        </p:txBody>
      </p:sp>
    </p:spTree>
    <p:extLst>
      <p:ext uri="{BB962C8B-B14F-4D97-AF65-F5344CB8AC3E}">
        <p14:creationId xmlns:p14="http://schemas.microsoft.com/office/powerpoint/2010/main" val="42202739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pPr/>
              <a:t>3</a:t>
            </a:fld>
            <a:endParaRPr lang="en-US"/>
          </a:p>
        </p:txBody>
      </p:sp>
    </p:spTree>
    <p:extLst>
      <p:ext uri="{BB962C8B-B14F-4D97-AF65-F5344CB8AC3E}">
        <p14:creationId xmlns:p14="http://schemas.microsoft.com/office/powerpoint/2010/main" val="421658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pPr/>
              <a:t>24</a:t>
            </a:fld>
            <a:endParaRPr lang="en-US"/>
          </a:p>
        </p:txBody>
      </p:sp>
    </p:spTree>
    <p:extLst>
      <p:ext uri="{BB962C8B-B14F-4D97-AF65-F5344CB8AC3E}">
        <p14:creationId xmlns:p14="http://schemas.microsoft.com/office/powerpoint/2010/main" val="10799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pPr/>
              <a:t>25</a:t>
            </a:fld>
            <a:endParaRPr lang="en-US"/>
          </a:p>
        </p:txBody>
      </p:sp>
    </p:spTree>
    <p:extLst>
      <p:ext uri="{BB962C8B-B14F-4D97-AF65-F5344CB8AC3E}">
        <p14:creationId xmlns:p14="http://schemas.microsoft.com/office/powerpoint/2010/main" val="2031006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pPr/>
              <a:t>26</a:t>
            </a:fld>
            <a:endParaRPr lang="en-US"/>
          </a:p>
        </p:txBody>
      </p:sp>
    </p:spTree>
    <p:extLst>
      <p:ext uri="{BB962C8B-B14F-4D97-AF65-F5344CB8AC3E}">
        <p14:creationId xmlns:p14="http://schemas.microsoft.com/office/powerpoint/2010/main" val="421843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pPr/>
              <a:t>15</a:t>
            </a:fld>
            <a:endParaRPr lang="en-US"/>
          </a:p>
        </p:txBody>
      </p:sp>
    </p:spTree>
    <p:extLst>
      <p:ext uri="{BB962C8B-B14F-4D97-AF65-F5344CB8AC3E}">
        <p14:creationId xmlns:p14="http://schemas.microsoft.com/office/powerpoint/2010/main" val="1106719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pPr/>
              <a:t>16</a:t>
            </a:fld>
            <a:endParaRPr lang="en-US"/>
          </a:p>
        </p:txBody>
      </p:sp>
    </p:spTree>
    <p:extLst>
      <p:ext uri="{BB962C8B-B14F-4D97-AF65-F5344CB8AC3E}">
        <p14:creationId xmlns:p14="http://schemas.microsoft.com/office/powerpoint/2010/main" val="262599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14791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pPr/>
              <a:t>18</a:t>
            </a:fld>
            <a:endParaRPr lang="en-US"/>
          </a:p>
        </p:txBody>
      </p:sp>
    </p:spTree>
    <p:extLst>
      <p:ext uri="{BB962C8B-B14F-4D97-AF65-F5344CB8AC3E}">
        <p14:creationId xmlns:p14="http://schemas.microsoft.com/office/powerpoint/2010/main" val="224992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pPr/>
              <a:t>19</a:t>
            </a:fld>
            <a:endParaRPr lang="en-US"/>
          </a:p>
        </p:txBody>
      </p:sp>
    </p:spTree>
    <p:extLst>
      <p:ext uri="{BB962C8B-B14F-4D97-AF65-F5344CB8AC3E}">
        <p14:creationId xmlns:p14="http://schemas.microsoft.com/office/powerpoint/2010/main" val="3570454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pPr/>
              <a:t>21</a:t>
            </a:fld>
            <a:endParaRPr lang="en-US"/>
          </a:p>
        </p:txBody>
      </p:sp>
    </p:spTree>
    <p:extLst>
      <p:ext uri="{BB962C8B-B14F-4D97-AF65-F5344CB8AC3E}">
        <p14:creationId xmlns:p14="http://schemas.microsoft.com/office/powerpoint/2010/main" val="1225539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pPr/>
              <a:t>22</a:t>
            </a:fld>
            <a:endParaRPr lang="en-US"/>
          </a:p>
        </p:txBody>
      </p:sp>
    </p:spTree>
    <p:extLst>
      <p:ext uri="{BB962C8B-B14F-4D97-AF65-F5344CB8AC3E}">
        <p14:creationId xmlns:p14="http://schemas.microsoft.com/office/powerpoint/2010/main" val="1815671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pPr/>
              <a:t>23</a:t>
            </a:fld>
            <a:endParaRPr lang="en-US"/>
          </a:p>
        </p:txBody>
      </p:sp>
    </p:spTree>
    <p:extLst>
      <p:ext uri="{BB962C8B-B14F-4D97-AF65-F5344CB8AC3E}">
        <p14:creationId xmlns:p14="http://schemas.microsoft.com/office/powerpoint/2010/main" val="426108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2.jpeg"/><Relationship Id="rId5" Type="http://schemas.openxmlformats.org/officeDocument/2006/relationships/oleObject" Target="../embeddings/oleObject2.bin"/><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8B8869C-83F7-4F8C-B5B9-05E519EB63E2}" type="datetimeFigureOut">
              <a:rPr lang="zh-CN" altLang="en-US" smtClean="0"/>
              <a:t>2019/3/13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556748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B8869C-83F7-4F8C-B5B9-05E519EB63E2}" type="datetimeFigureOut">
              <a:rPr lang="zh-CN" altLang="en-US" smtClean="0"/>
              <a:t>2019/3/13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3680690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B8869C-83F7-4F8C-B5B9-05E519EB63E2}" type="datetimeFigureOut">
              <a:rPr lang="zh-CN" altLang="en-US" smtClean="0"/>
              <a:t>2019/3/13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219949763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5" name="矩形 4"/>
          <p:cNvSpPr/>
          <p:nvPr userDrawn="1"/>
        </p:nvSpPr>
        <p:spPr>
          <a:xfrm>
            <a:off x="1588" y="1930400"/>
            <a:ext cx="9144000" cy="248443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userDrawn="1"/>
        </p:nvSpPr>
        <p:spPr>
          <a:xfrm>
            <a:off x="0" y="4524375"/>
            <a:ext cx="9144000" cy="5397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userDrawn="1"/>
        </p:nvSpPr>
        <p:spPr>
          <a:xfrm>
            <a:off x="0" y="1779588"/>
            <a:ext cx="9144000" cy="5397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26452700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矩形 1"/>
          <p:cNvSpPr/>
          <p:nvPr userDrawn="1"/>
        </p:nvSpPr>
        <p:spPr>
          <a:xfrm>
            <a:off x="31750" y="0"/>
            <a:ext cx="9144000" cy="9810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 name="矩形 2"/>
          <p:cNvSpPr/>
          <p:nvPr userDrawn="1"/>
        </p:nvSpPr>
        <p:spPr>
          <a:xfrm>
            <a:off x="346075" y="576263"/>
            <a:ext cx="676275" cy="306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 name="直接连接符 6"/>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8" name="等腰三角形 7"/>
          <p:cNvSpPr/>
          <p:nvPr userDrawn="1"/>
        </p:nvSpPr>
        <p:spPr>
          <a:xfrm>
            <a:off x="361950" y="53975"/>
            <a:ext cx="644525" cy="55562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41359541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矩形 1"/>
          <p:cNvSpPr/>
          <p:nvPr userDrawn="1"/>
        </p:nvSpPr>
        <p:spPr>
          <a:xfrm>
            <a:off x="-30163" y="0"/>
            <a:ext cx="9355138" cy="33337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 name="组合 2"/>
          <p:cNvGrpSpPr>
            <a:grpSpLocks/>
          </p:cNvGrpSpPr>
          <p:nvPr userDrawn="1"/>
        </p:nvGrpSpPr>
        <p:grpSpPr bwMode="auto">
          <a:xfrm>
            <a:off x="74613" y="407988"/>
            <a:ext cx="1184275" cy="660400"/>
            <a:chOff x="2935784" y="1508275"/>
            <a:chExt cx="1404000" cy="783045"/>
          </a:xfrm>
        </p:grpSpPr>
        <p:sp>
          <p:nvSpPr>
            <p:cNvPr id="4" name="矩形 3"/>
            <p:cNvSpPr/>
            <p:nvPr userDrawn="1"/>
          </p:nvSpPr>
          <p:spPr>
            <a:xfrm>
              <a:off x="2935784" y="1508275"/>
              <a:ext cx="1404000" cy="783045"/>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TextBox 4"/>
            <p:cNvSpPr txBox="1">
              <a:spLocks/>
            </p:cNvSpPr>
            <p:nvPr userDrawn="1"/>
          </p:nvSpPr>
          <p:spPr bwMode="auto">
            <a:xfrm>
              <a:off x="2992245" y="1553451"/>
              <a:ext cx="1291078" cy="656929"/>
            </a:xfrm>
            <a:prstGeom prst="rect">
              <a:avLst/>
            </a:prstGeom>
            <a:solidFill>
              <a:srgbClr val="0070C0"/>
            </a:solidFill>
            <a:ln w="25400">
              <a:solidFill>
                <a:srgbClr val="0070C0"/>
              </a:solidFill>
              <a:miter lim="800000"/>
              <a:headEnd/>
              <a:tailEnd/>
            </a:ln>
          </p:spPr>
          <p:txBody>
            <a:bodyPr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defRPr/>
              </a:pPr>
              <a:r>
                <a:rPr lang="zh-CN" altLang="en-US" sz="3600" b="1" dirty="0" smtClean="0">
                  <a:solidFill>
                    <a:schemeClr val="bg1"/>
                  </a:solidFill>
                </a:rPr>
                <a:t>（   ）</a:t>
              </a:r>
              <a:endParaRPr lang="zh-CN" altLang="en-US" sz="2400" dirty="0" smtClean="0">
                <a:solidFill>
                  <a:schemeClr val="bg1"/>
                </a:solidFill>
              </a:endParaRPr>
            </a:p>
          </p:txBody>
        </p:sp>
      </p:grpSp>
      <p:cxnSp>
        <p:nvCxnSpPr>
          <p:cNvPr id="6" name="直接连接符 5"/>
          <p:cNvCxnSpPr/>
          <p:nvPr userDrawn="1"/>
        </p:nvCxnSpPr>
        <p:spPr>
          <a:xfrm>
            <a:off x="1547813" y="446088"/>
            <a:ext cx="0" cy="622300"/>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27518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矩形 1"/>
          <p:cNvSpPr/>
          <p:nvPr userDrawn="1"/>
        </p:nvSpPr>
        <p:spPr>
          <a:xfrm>
            <a:off x="-30163" y="0"/>
            <a:ext cx="9355138" cy="33337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6" name="直接连接符 5"/>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2353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3" name="Rectangle 2"/>
          <p:cNvSpPr>
            <a:spLocks noChangeArrowheads="1"/>
          </p:cNvSpPr>
          <p:nvPr userDrawn="1"/>
        </p:nvSpPr>
        <p:spPr bwMode="auto">
          <a:xfrm>
            <a:off x="0" y="2971800"/>
            <a:ext cx="7086600" cy="4572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44" name="Rectangle 3"/>
          <p:cNvSpPr>
            <a:spLocks noChangeArrowheads="1"/>
          </p:cNvSpPr>
          <p:nvPr userDrawn="1"/>
        </p:nvSpPr>
        <p:spPr bwMode="auto">
          <a:xfrm>
            <a:off x="7086600" y="2971800"/>
            <a:ext cx="2057400" cy="45720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45" name="AutoShape 4"/>
          <p:cNvSpPr>
            <a:spLocks noChangeArrowheads="1"/>
          </p:cNvSpPr>
          <p:nvPr userDrawn="1"/>
        </p:nvSpPr>
        <p:spPr bwMode="auto">
          <a:xfrm rot="5400000">
            <a:off x="163513" y="3070225"/>
            <a:ext cx="381000" cy="228600"/>
          </a:xfrm>
          <a:prstGeom prst="triangle">
            <a:avLst>
              <a:gd name="adj" fmla="val 50000"/>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46" name="AutoShape 5"/>
          <p:cNvSpPr>
            <a:spLocks noChangeArrowheads="1"/>
          </p:cNvSpPr>
          <p:nvPr userDrawn="1"/>
        </p:nvSpPr>
        <p:spPr bwMode="auto">
          <a:xfrm rot="5400000">
            <a:off x="468313" y="3070225"/>
            <a:ext cx="381000" cy="228600"/>
          </a:xfrm>
          <a:prstGeom prst="triangle">
            <a:avLst>
              <a:gd name="adj" fmla="val 50000"/>
            </a:avLst>
          </a:prstGeom>
          <a:solidFill>
            <a:schemeClr val="bg2">
              <a:alpha val="8392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47" name="AutoShape 6"/>
          <p:cNvSpPr>
            <a:spLocks noChangeArrowheads="1"/>
          </p:cNvSpPr>
          <p:nvPr userDrawn="1"/>
        </p:nvSpPr>
        <p:spPr bwMode="auto">
          <a:xfrm rot="5400000">
            <a:off x="773113" y="3070225"/>
            <a:ext cx="381000" cy="228600"/>
          </a:xfrm>
          <a:prstGeom prst="triangle">
            <a:avLst>
              <a:gd name="adj" fmla="val 50000"/>
            </a:avLst>
          </a:prstGeom>
          <a:solidFill>
            <a:schemeClr val="bg2">
              <a:alpha val="56078"/>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48" name="AutoShape 7"/>
          <p:cNvSpPr>
            <a:spLocks noChangeArrowheads="1"/>
          </p:cNvSpPr>
          <p:nvPr userDrawn="1"/>
        </p:nvSpPr>
        <p:spPr bwMode="auto">
          <a:xfrm rot="5400000">
            <a:off x="1077913" y="3070225"/>
            <a:ext cx="381000" cy="228600"/>
          </a:xfrm>
          <a:prstGeom prst="triangle">
            <a:avLst>
              <a:gd name="adj" fmla="val 50000"/>
            </a:avLst>
          </a:prstGeom>
          <a:solidFill>
            <a:schemeClr val="bg2">
              <a:alpha val="27058"/>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graphicFrame>
        <p:nvGraphicFramePr>
          <p:cNvPr id="49" name="Object 8"/>
          <p:cNvGraphicFramePr>
            <a:graphicFrameLocks noChangeAspect="1"/>
          </p:cNvGraphicFramePr>
          <p:nvPr userDrawn="1"/>
        </p:nvGraphicFramePr>
        <p:xfrm>
          <a:off x="0" y="3429000"/>
          <a:ext cx="4235450" cy="1828800"/>
        </p:xfrm>
        <a:graphic>
          <a:graphicData uri="http://schemas.openxmlformats.org/presentationml/2006/ole">
            <mc:AlternateContent xmlns:mc="http://schemas.openxmlformats.org/markup-compatibility/2006">
              <mc:Choice xmlns:v="urn:schemas-microsoft-com:vml" Requires="v">
                <p:oleObj spid="_x0000_s50307" r:id="rId3" imgW="4505325" imgH="1943100" progId="Photoshop.Image.6">
                  <p:embed/>
                </p:oleObj>
              </mc:Choice>
              <mc:Fallback>
                <p:oleObj r:id="rId3" imgW="4505325" imgH="1943100"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42354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 name="Object 9"/>
          <p:cNvGraphicFramePr>
            <a:graphicFrameLocks noChangeAspect="1"/>
          </p:cNvGraphicFramePr>
          <p:nvPr userDrawn="1"/>
        </p:nvGraphicFramePr>
        <p:xfrm>
          <a:off x="7086600" y="3429000"/>
          <a:ext cx="2057400" cy="1828800"/>
        </p:xfrm>
        <a:graphic>
          <a:graphicData uri="http://schemas.openxmlformats.org/presentationml/2006/ole">
            <mc:AlternateContent xmlns:mc="http://schemas.openxmlformats.org/markup-compatibility/2006">
              <mc:Choice xmlns:v="urn:schemas-microsoft-com:vml" Requires="v">
                <p:oleObj spid="_x0000_s50308" r:id="rId5" imgW="2190750" imgH="1943100" progId="Photoshop.Image.6">
                  <p:embed/>
                </p:oleObj>
              </mc:Choice>
              <mc:Fallback>
                <p:oleObj r:id="rId5" imgW="2190750" imgH="1943100" progId="Photoshop.Image.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r="96"/>
                      <a:stretch>
                        <a:fillRect/>
                      </a:stretch>
                    </p:blipFill>
                    <p:spPr bwMode="auto">
                      <a:xfrm>
                        <a:off x="7086600" y="3429000"/>
                        <a:ext cx="2057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 name="Object 10"/>
          <p:cNvGraphicFramePr>
            <a:graphicFrameLocks noChangeAspect="1"/>
          </p:cNvGraphicFramePr>
          <p:nvPr userDrawn="1"/>
        </p:nvGraphicFramePr>
        <p:xfrm>
          <a:off x="4256088" y="3429000"/>
          <a:ext cx="2805112" cy="1830388"/>
        </p:xfrm>
        <a:graphic>
          <a:graphicData uri="http://schemas.openxmlformats.org/presentationml/2006/ole">
            <mc:AlternateContent xmlns:mc="http://schemas.openxmlformats.org/markup-compatibility/2006">
              <mc:Choice xmlns:v="urn:schemas-microsoft-com:vml" Requires="v">
                <p:oleObj spid="_x0000_s50309" r:id="rId7" imgW="2667000" imgH="1905000" progId="Photoshop.Image.6">
                  <p:embed/>
                </p:oleObj>
              </mc:Choice>
              <mc:Fallback>
                <p:oleObj r:id="rId7" imgW="2667000" imgH="1905000" progId="Photoshop.Image.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6088" y="3429000"/>
                        <a:ext cx="2805112" cy="183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Rectangle 11"/>
          <p:cNvSpPr>
            <a:spLocks noChangeArrowheads="1"/>
          </p:cNvSpPr>
          <p:nvPr userDrawn="1"/>
        </p:nvSpPr>
        <p:spPr bwMode="auto">
          <a:xfrm>
            <a:off x="0" y="3429000"/>
            <a:ext cx="9144000" cy="1828800"/>
          </a:xfrm>
          <a:prstGeom prst="rect">
            <a:avLst/>
          </a:prstGeom>
          <a:solidFill>
            <a:schemeClr val="accent1">
              <a:alpha val="27843"/>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pic>
        <p:nvPicPr>
          <p:cNvPr id="53" name="Picture 12" descr="glabal"/>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391400" y="1905000"/>
            <a:ext cx="1316038"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2"/>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1793875" cy="140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Rectangle 19"/>
          <p:cNvSpPr>
            <a:spLocks noGrp="1" noChangeArrowheads="1"/>
          </p:cNvSpPr>
          <p:nvPr>
            <p:ph type="ctrTitle"/>
          </p:nvPr>
        </p:nvSpPr>
        <p:spPr>
          <a:xfrm>
            <a:off x="1143000" y="1676400"/>
            <a:ext cx="6172200" cy="1241425"/>
          </a:xfrm>
          <a:extLst>
            <a:ext uri="{AF507438-7753-43E0-B8FC-AC1667EBCBE1}">
              <a14:hiddenEffects xmlns:a14="http://schemas.microsoft.com/office/drawing/2010/main">
                <a:effectLst>
                  <a:outerShdw dist="53882" dir="2700000" algn="ctr" rotWithShape="0">
                    <a:schemeClr val="tx1"/>
                  </a:outerShdw>
                </a:effectLst>
              </a14:hiddenEffects>
            </a:ext>
          </a:extLst>
        </p:spPr>
        <p:txBody>
          <a:bodyPr/>
          <a:lstStyle>
            <a:lvl1pPr>
              <a:defRPr sz="4400">
                <a:solidFill>
                  <a:schemeClr val="tx2"/>
                </a:solidFill>
              </a:defRPr>
            </a:lvl1pPr>
          </a:lstStyle>
          <a:p>
            <a:pPr lvl="0"/>
            <a:r>
              <a:rPr lang="zh-CN" altLang="en-US" noProof="0" smtClean="0"/>
              <a:t>单击此处编辑母版标题样式</a:t>
            </a:r>
          </a:p>
        </p:txBody>
      </p:sp>
      <p:sp>
        <p:nvSpPr>
          <p:cNvPr id="56" name="Rectangle 20"/>
          <p:cNvSpPr>
            <a:spLocks noGrp="1" noChangeArrowheads="1"/>
          </p:cNvSpPr>
          <p:nvPr>
            <p:ph type="subTitle" idx="1"/>
          </p:nvPr>
        </p:nvSpPr>
        <p:spPr>
          <a:xfrm>
            <a:off x="1524000" y="2971800"/>
            <a:ext cx="5410200" cy="381000"/>
          </a:xfrm>
        </p:spPr>
        <p:txBody>
          <a:bodyPr/>
          <a:lstStyle>
            <a:lvl1pPr marL="0" indent="0" algn="ctr">
              <a:buFont typeface="Wingdings" pitchFamily="2" charset="2"/>
              <a:buNone/>
              <a:defRPr sz="2200">
                <a:solidFill>
                  <a:schemeClr val="bg1"/>
                </a:solidFill>
              </a:defRPr>
            </a:lvl1pPr>
          </a:lstStyle>
          <a:p>
            <a:pPr lvl="0"/>
            <a:r>
              <a:rPr lang="zh-CN" altLang="en-US" noProof="0" smtClean="0"/>
              <a:t>单击此处编辑母版副标题样式</a:t>
            </a:r>
          </a:p>
        </p:txBody>
      </p:sp>
      <p:sp>
        <p:nvSpPr>
          <p:cNvPr id="57" name="Rectangle 13"/>
          <p:cNvSpPr>
            <a:spLocks noGrp="1" noChangeArrowheads="1"/>
          </p:cNvSpPr>
          <p:nvPr>
            <p:ph type="dt" sz="half" idx="10"/>
          </p:nvPr>
        </p:nvSpPr>
        <p:spPr>
          <a:xfrm>
            <a:off x="457200" y="6477000"/>
            <a:ext cx="2133600" cy="244475"/>
          </a:xfrm>
        </p:spPr>
        <p:txBody>
          <a:bodyPr/>
          <a:lstStyle>
            <a:lvl1pPr>
              <a:defRPr sz="1200"/>
            </a:lvl1pPr>
          </a:lstStyle>
          <a:p>
            <a:pPr>
              <a:defRPr/>
            </a:pPr>
            <a:endParaRPr lang="en-US" altLang="zh-CN"/>
          </a:p>
        </p:txBody>
      </p:sp>
      <p:sp>
        <p:nvSpPr>
          <p:cNvPr id="58" name="Rectangle 14"/>
          <p:cNvSpPr>
            <a:spLocks noGrp="1" noChangeArrowheads="1"/>
          </p:cNvSpPr>
          <p:nvPr>
            <p:ph type="ftr" sz="quarter" idx="11"/>
          </p:nvPr>
        </p:nvSpPr>
        <p:spPr>
          <a:xfrm>
            <a:off x="3124200" y="6477000"/>
            <a:ext cx="2895600" cy="244475"/>
          </a:xfrm>
        </p:spPr>
        <p:txBody>
          <a:bodyPr/>
          <a:lstStyle>
            <a:lvl1pPr>
              <a:defRPr sz="1200"/>
            </a:lvl1pPr>
          </a:lstStyle>
          <a:p>
            <a:pPr>
              <a:defRPr/>
            </a:pPr>
            <a:endParaRPr lang="en-US" altLang="zh-CN"/>
          </a:p>
        </p:txBody>
      </p:sp>
      <p:sp>
        <p:nvSpPr>
          <p:cNvPr id="59" name="Rectangle 15"/>
          <p:cNvSpPr>
            <a:spLocks noGrp="1" noChangeArrowheads="1"/>
          </p:cNvSpPr>
          <p:nvPr>
            <p:ph type="sldNum" sz="quarter" idx="12"/>
          </p:nvPr>
        </p:nvSpPr>
        <p:spPr>
          <a:xfrm>
            <a:off x="6553200" y="6477000"/>
            <a:ext cx="2133600" cy="244475"/>
          </a:xfrm>
        </p:spPr>
        <p:txBody>
          <a:bodyPr/>
          <a:lstStyle>
            <a:lvl1pPr>
              <a:defRPr sz="1200"/>
            </a:lvl1pPr>
          </a:lstStyle>
          <a:p>
            <a:fld id="{52222C37-7553-4941-A5B1-5BE9621499C9}" type="slidenum">
              <a:rPr lang="zh-CN" altLang="en-US"/>
              <a:pPr/>
              <a:t>‹#›</a:t>
            </a:fld>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B8869C-83F7-4F8C-B5B9-05E519EB63E2}" type="datetimeFigureOut">
              <a:rPr lang="zh-CN" altLang="en-US" smtClean="0"/>
              <a:t>2019/3/13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266745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8B8869C-83F7-4F8C-B5B9-05E519EB63E2}" type="datetimeFigureOut">
              <a:rPr lang="zh-CN" altLang="en-US" smtClean="0"/>
              <a:t>2019/3/13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2152840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B8869C-83F7-4F8C-B5B9-05E519EB63E2}" type="datetimeFigureOut">
              <a:rPr lang="zh-CN" altLang="en-US" smtClean="0"/>
              <a:t>2019/3/13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1511203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B8869C-83F7-4F8C-B5B9-05E519EB63E2}" type="datetimeFigureOut">
              <a:rPr lang="zh-CN" altLang="en-US" smtClean="0"/>
              <a:t>2019/3/13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162590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B8869C-83F7-4F8C-B5B9-05E519EB63E2}" type="datetimeFigureOut">
              <a:rPr lang="zh-CN" altLang="en-US" smtClean="0"/>
              <a:t>2019/3/13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127771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B8869C-83F7-4F8C-B5B9-05E519EB63E2}" type="datetimeFigureOut">
              <a:rPr lang="zh-CN" altLang="en-US" smtClean="0"/>
              <a:t>2019/3/13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1310385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8B8869C-83F7-4F8C-B5B9-05E519EB63E2}" type="datetimeFigureOut">
              <a:rPr lang="zh-CN" altLang="en-US" smtClean="0"/>
              <a:t>2019/3/13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2845857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8B8869C-83F7-4F8C-B5B9-05E519EB63E2}" type="datetimeFigureOut">
              <a:rPr lang="zh-CN" altLang="en-US" smtClean="0"/>
              <a:t>2019/3/13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1992863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8B8869C-83F7-4F8C-B5B9-05E519EB63E2}" type="datetimeFigureOut">
              <a:rPr lang="zh-CN" altLang="en-US" smtClean="0"/>
              <a:t>2019/3/13</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922D2A-F7B0-444F-AF7A-3E3BADCE90E7}" type="slidenum">
              <a:rPr lang="zh-CN" altLang="en-US" smtClean="0"/>
              <a:t>‹#›</a:t>
            </a:fld>
            <a:endParaRPr lang="zh-CN" altLang="en-US"/>
          </a:p>
        </p:txBody>
      </p:sp>
    </p:spTree>
    <p:extLst>
      <p:ext uri="{BB962C8B-B14F-4D97-AF65-F5344CB8AC3E}">
        <p14:creationId xmlns:p14="http://schemas.microsoft.com/office/powerpoint/2010/main" val="4208246491"/>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899"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10.emf"/><Relationship Id="rId7"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0.emf"/><Relationship Id="rId7"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6.bin"/><Relationship Id="rId10" Type="http://schemas.openxmlformats.org/officeDocument/2006/relationships/image" Target="../media/image16.wmf"/><Relationship Id="rId4" Type="http://schemas.openxmlformats.org/officeDocument/2006/relationships/image" Target="../media/image11.png"/><Relationship Id="rId9"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8.jp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chart" Target="../charts/char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2.jp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3.emf"/><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4.tiff"/><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5.tiff"/><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extBox 3"/>
          <p:cNvSpPr txBox="1">
            <a:spLocks noChangeArrowheads="1"/>
          </p:cNvSpPr>
          <p:nvPr/>
        </p:nvSpPr>
        <p:spPr bwMode="auto">
          <a:xfrm>
            <a:off x="5364088" y="4878388"/>
            <a:ext cx="3779912" cy="954107"/>
          </a:xfrm>
          <a:prstGeom prst="rect">
            <a:avLst/>
          </a:prstGeom>
          <a:noFill/>
          <a:ln w="9525">
            <a:noFill/>
            <a:miter lim="800000"/>
            <a:headEnd/>
            <a:tailEnd/>
          </a:ln>
        </p:spPr>
        <p:txBody>
          <a:bodyPr wrap="square">
            <a:spAutoFit/>
          </a:bodyPr>
          <a:lstStyle/>
          <a:p>
            <a:pPr eaLnBrk="1" hangingPunct="1"/>
            <a:r>
              <a:rPr lang="zh-CN" altLang="en-US" sz="2800" dirty="0">
                <a:latin typeface="华文行楷" panose="02010800040101010101" pitchFamily="2" charset="-122"/>
                <a:ea typeface="华文行楷" panose="02010800040101010101" pitchFamily="2" charset="-122"/>
              </a:rPr>
              <a:t>答辩人</a:t>
            </a:r>
            <a:r>
              <a:rPr lang="zh-CN" altLang="en-US" sz="2800" dirty="0" smtClean="0">
                <a:latin typeface="华文行楷" panose="02010800040101010101" pitchFamily="2" charset="-122"/>
                <a:ea typeface="华文行楷" panose="02010800040101010101" pitchFamily="2" charset="-122"/>
              </a:rPr>
              <a:t>：黎腾</a:t>
            </a:r>
            <a:endParaRPr lang="en-US" altLang="zh-CN" sz="2800" dirty="0" smtClean="0">
              <a:latin typeface="华文行楷" panose="02010800040101010101" pitchFamily="2" charset="-122"/>
              <a:ea typeface="华文行楷" panose="02010800040101010101" pitchFamily="2" charset="-122"/>
            </a:endParaRPr>
          </a:p>
          <a:p>
            <a:pPr eaLnBrk="1" hangingPunct="1"/>
            <a:r>
              <a:rPr lang="zh-CN" altLang="en-US" sz="2800" dirty="0">
                <a:latin typeface="华文行楷" panose="02010800040101010101" pitchFamily="2" charset="-122"/>
                <a:ea typeface="华文行楷" panose="02010800040101010101" pitchFamily="2" charset="-122"/>
              </a:rPr>
              <a:t>导   师</a:t>
            </a:r>
            <a:r>
              <a:rPr lang="zh-CN" altLang="en-US" sz="2800" dirty="0" smtClean="0">
                <a:latin typeface="华文行楷" panose="02010800040101010101" pitchFamily="2" charset="-122"/>
                <a:ea typeface="华文行楷" panose="02010800040101010101" pitchFamily="2" charset="-122"/>
              </a:rPr>
              <a:t>：刘永坚 </a:t>
            </a:r>
            <a:r>
              <a:rPr lang="zh-CN" altLang="en-US" sz="2800" dirty="0" smtClean="0">
                <a:solidFill>
                  <a:srgbClr val="000000"/>
                </a:solidFill>
                <a:latin typeface="华文行楷" panose="02010800040101010101" pitchFamily="2" charset="-122"/>
                <a:ea typeface="华文行楷" panose="02010800040101010101" pitchFamily="2" charset="-122"/>
              </a:rPr>
              <a:t>教授</a:t>
            </a:r>
            <a:endParaRPr lang="zh-CN" altLang="en-US" sz="2800" dirty="0">
              <a:latin typeface="华文行楷" panose="02010800040101010101" pitchFamily="2" charset="-122"/>
              <a:ea typeface="华文行楷" panose="02010800040101010101" pitchFamily="2" charset="-122"/>
            </a:endParaRPr>
          </a:p>
        </p:txBody>
      </p:sp>
      <p:sp>
        <p:nvSpPr>
          <p:cNvPr id="7172" name="TextBox 1"/>
          <p:cNvSpPr txBox="1">
            <a:spLocks noChangeArrowheads="1"/>
          </p:cNvSpPr>
          <p:nvPr/>
        </p:nvSpPr>
        <p:spPr bwMode="auto">
          <a:xfrm>
            <a:off x="617538" y="2500306"/>
            <a:ext cx="8032750" cy="1323439"/>
          </a:xfrm>
          <a:prstGeom prst="rect">
            <a:avLst/>
          </a:prstGeom>
          <a:noFill/>
          <a:ln w="9525">
            <a:noFill/>
            <a:miter lim="800000"/>
            <a:headEnd/>
            <a:tailEnd/>
          </a:ln>
        </p:spPr>
        <p:txBody>
          <a:bodyPr>
            <a:spAutoFit/>
          </a:bodyPr>
          <a:lstStyle/>
          <a:p>
            <a:pPr algn="ctr" eaLnBrk="1" hangingPunct="1"/>
            <a:r>
              <a:rPr lang="zh-CN" altLang="en-US" sz="4000" dirty="0">
                <a:solidFill>
                  <a:schemeClr val="bg1"/>
                </a:solidFill>
                <a:latin typeface="宋体" panose="02010600030101010101" pitchFamily="2" charset="-122"/>
                <a:ea typeface="宋体" panose="02010600030101010101" pitchFamily="2" charset="-122"/>
              </a:rPr>
              <a:t>商</a:t>
            </a:r>
            <a:r>
              <a:rPr lang="zh-CN" altLang="en-US" sz="4000" dirty="0" smtClean="0">
                <a:solidFill>
                  <a:schemeClr val="bg1"/>
                </a:solidFill>
                <a:latin typeface="宋体" panose="02010600030101010101" pitchFamily="2" charset="-122"/>
                <a:ea typeface="宋体" panose="02010600030101010101" pitchFamily="2" charset="-122"/>
              </a:rPr>
              <a:t>圈中连续</a:t>
            </a:r>
            <a:r>
              <a:rPr lang="en-US" altLang="zh-CN" sz="4000" dirty="0" smtClean="0">
                <a:solidFill>
                  <a:schemeClr val="bg1"/>
                </a:solidFill>
                <a:latin typeface="宋体" panose="02010600030101010101" pitchFamily="2" charset="-122"/>
                <a:ea typeface="宋体" panose="02010600030101010101" pitchFamily="2" charset="-122"/>
              </a:rPr>
              <a:t>POI</a:t>
            </a:r>
            <a:r>
              <a:rPr lang="zh-CN" altLang="en-US" sz="4000" dirty="0" smtClean="0">
                <a:solidFill>
                  <a:schemeClr val="bg1"/>
                </a:solidFill>
                <a:latin typeface="宋体" panose="02010600030101010101" pitchFamily="2" charset="-122"/>
                <a:ea typeface="宋体" panose="02010600030101010101" pitchFamily="2" charset="-122"/>
              </a:rPr>
              <a:t>推荐系统的设计和实现</a:t>
            </a:r>
            <a:endParaRPr lang="zh-CN" altLang="en-US" sz="4000" b="1" dirty="0">
              <a:solidFill>
                <a:schemeClr val="bg1"/>
              </a:solidFill>
              <a:latin typeface="宋体" panose="02010600030101010101" pitchFamily="2" charset="-122"/>
              <a:ea typeface="宋体" panose="02010600030101010101" pitchFamily="2" charset="-122"/>
            </a:endParaRPr>
          </a:p>
        </p:txBody>
      </p:sp>
      <p:sp>
        <p:nvSpPr>
          <p:cNvPr id="7173" name="TextBox 4"/>
          <p:cNvSpPr txBox="1">
            <a:spLocks noChangeArrowheads="1"/>
          </p:cNvSpPr>
          <p:nvPr/>
        </p:nvSpPr>
        <p:spPr bwMode="auto">
          <a:xfrm>
            <a:off x="5922131" y="5832495"/>
            <a:ext cx="2663825" cy="400050"/>
          </a:xfrm>
          <a:prstGeom prst="rect">
            <a:avLst/>
          </a:prstGeom>
          <a:noFill/>
          <a:ln w="9525">
            <a:noFill/>
            <a:miter lim="800000"/>
            <a:headEnd/>
            <a:tailEnd/>
          </a:ln>
        </p:spPr>
        <p:txBody>
          <a:bodyPr>
            <a:spAutoFit/>
          </a:bodyPr>
          <a:lstStyle/>
          <a:p>
            <a:pPr eaLnBrk="1" hangingPunct="1"/>
            <a:r>
              <a:rPr lang="en-US" altLang="zh-CN" sz="2000" dirty="0" smtClean="0">
                <a:latin typeface="微软雅黑" pitchFamily="34" charset="-122"/>
                <a:ea typeface="微软雅黑" pitchFamily="34" charset="-122"/>
              </a:rPr>
              <a:t>     </a:t>
            </a:r>
            <a:r>
              <a:rPr lang="en-US" altLang="zh-CN" sz="2000" dirty="0" smtClean="0">
                <a:latin typeface="Times New Roman" panose="02020603050405020304" pitchFamily="18" charset="0"/>
                <a:ea typeface="华文行楷" panose="02010800040101010101" pitchFamily="2" charset="-122"/>
                <a:cs typeface="Times New Roman" panose="02020603050405020304" pitchFamily="18" charset="0"/>
              </a:rPr>
              <a:t>2019</a:t>
            </a:r>
            <a:r>
              <a:rPr lang="zh-CN" altLang="en-US" sz="2000" dirty="0" smtClean="0">
                <a:latin typeface="Times New Roman" panose="02020603050405020304" pitchFamily="18" charset="0"/>
                <a:ea typeface="华文行楷" panose="02010800040101010101" pitchFamily="2" charset="-122"/>
                <a:cs typeface="Times New Roman" panose="02020603050405020304" pitchFamily="18" charset="0"/>
              </a:rPr>
              <a:t>年</a:t>
            </a:r>
            <a:r>
              <a:rPr lang="en-US" altLang="zh-CN" sz="2000" dirty="0" smtClean="0">
                <a:latin typeface="Times New Roman" panose="02020603050405020304" pitchFamily="18" charset="0"/>
                <a:ea typeface="华文行楷" panose="02010800040101010101" pitchFamily="2" charset="-122"/>
                <a:cs typeface="Times New Roman" panose="02020603050405020304" pitchFamily="18" charset="0"/>
              </a:rPr>
              <a:t>3</a:t>
            </a:r>
            <a:r>
              <a:rPr lang="zh-CN" altLang="en-US" sz="2000" dirty="0" smtClean="0">
                <a:latin typeface="Times New Roman" panose="02020603050405020304" pitchFamily="18" charset="0"/>
                <a:ea typeface="华文行楷" panose="02010800040101010101" pitchFamily="2" charset="-122"/>
                <a:cs typeface="Times New Roman" panose="02020603050405020304" pitchFamily="18" charset="0"/>
              </a:rPr>
              <a:t>月</a:t>
            </a:r>
            <a:endParaRPr lang="zh-CN" altLang="en-US" sz="2000" dirty="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8" name="矩形 7"/>
          <p:cNvSpPr/>
          <p:nvPr/>
        </p:nvSpPr>
        <p:spPr>
          <a:xfrm>
            <a:off x="0" y="214290"/>
            <a:ext cx="7572396" cy="135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6" descr="武汉理工大学校徽和校名"/>
          <p:cNvPicPr>
            <a:picLocks noChangeAspect="1" noChangeArrowheads="1"/>
          </p:cNvPicPr>
          <p:nvPr/>
        </p:nvPicPr>
        <p:blipFill>
          <a:blip r:embed="rId2"/>
          <a:srcRect/>
          <a:stretch>
            <a:fillRect/>
          </a:stretch>
        </p:blipFill>
        <p:spPr bwMode="auto">
          <a:xfrm>
            <a:off x="34925" y="17155"/>
            <a:ext cx="2143906" cy="167003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2700"/>
            <a:ext cx="9148763" cy="1138238"/>
            <a:chOff x="0" y="-12700"/>
            <a:chExt cx="9148763" cy="1138238"/>
          </a:xfrm>
        </p:grpSpPr>
        <p:pic>
          <p:nvPicPr>
            <p:cNvPr id="2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 descr="武汉理工大学校徽和校名"/>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11935" y="5978897"/>
            <a:ext cx="9132065"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2"/>
          <p:cNvSpPr txBox="1">
            <a:spLocks noChangeArrowheads="1"/>
          </p:cNvSpPr>
          <p:nvPr/>
        </p:nvSpPr>
        <p:spPr bwMode="auto">
          <a:xfrm>
            <a:off x="179512" y="238430"/>
            <a:ext cx="4752528"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zh-CN"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中文微博情感特征的提取</a:t>
            </a:r>
            <a:endPar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1"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Text Box 4"/>
          <p:cNvSpPr txBox="1">
            <a:spLocks noChangeArrowheads="1"/>
          </p:cNvSpPr>
          <p:nvPr/>
        </p:nvSpPr>
        <p:spPr bwMode="auto">
          <a:xfrm>
            <a:off x="179512" y="1196752"/>
            <a:ext cx="67687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buFontTx/>
              <a:buNone/>
            </a:pPr>
            <a:r>
              <a:rPr lang="zh-CN" altLang="en-US" sz="2800" b="1" dirty="0">
                <a:latin typeface="华文楷体" panose="02010600040101010101" pitchFamily="2" charset="-122"/>
                <a:ea typeface="华文楷体" panose="02010600040101010101" pitchFamily="2" charset="-122"/>
              </a:rPr>
              <a:t>微博词法特征和语义特征抽取</a:t>
            </a:r>
          </a:p>
        </p:txBody>
      </p:sp>
      <p:sp>
        <p:nvSpPr>
          <p:cNvPr id="13" name="左大括号 14"/>
          <p:cNvSpPr>
            <a:spLocks/>
          </p:cNvSpPr>
          <p:nvPr/>
        </p:nvSpPr>
        <p:spPr bwMode="auto">
          <a:xfrm>
            <a:off x="2052638" y="1819979"/>
            <a:ext cx="249237" cy="1973262"/>
          </a:xfrm>
          <a:prstGeom prst="leftBrace">
            <a:avLst>
              <a:gd name="adj1" fmla="val 13675"/>
              <a:gd name="adj2" fmla="val 50000"/>
            </a:avLst>
          </a:prstGeom>
          <a:noFill/>
          <a:ln w="6350"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buFontTx/>
              <a:buNone/>
            </a:pPr>
            <a:endParaRPr lang="zh-CN" altLang="en-US">
              <a:latin typeface="Corbel" pitchFamily="34" charset="0"/>
              <a:ea typeface="华文楷体" pitchFamily="2" charset="-122"/>
            </a:endParaRPr>
          </a:p>
        </p:txBody>
      </p:sp>
      <p:sp>
        <p:nvSpPr>
          <p:cNvPr id="14" name="TextBox 20"/>
          <p:cNvSpPr txBox="1">
            <a:spLocks noChangeArrowheads="1"/>
          </p:cNvSpPr>
          <p:nvPr/>
        </p:nvSpPr>
        <p:spPr bwMode="auto">
          <a:xfrm>
            <a:off x="601097" y="2575777"/>
            <a:ext cx="141577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lgn="ctr">
              <a:buFontTx/>
              <a:buNone/>
            </a:pPr>
            <a:r>
              <a:rPr lang="zh-CN" altLang="en-US" sz="2400" b="1" dirty="0" smtClean="0">
                <a:solidFill>
                  <a:srgbClr val="1C1C1C"/>
                </a:solidFill>
                <a:latin typeface="华文楷体" pitchFamily="2" charset="-122"/>
                <a:ea typeface="华文楷体" pitchFamily="2" charset="-122"/>
              </a:rPr>
              <a:t>词法特征</a:t>
            </a:r>
            <a:endParaRPr lang="zh-CN" altLang="en-US" sz="2400" b="1" dirty="0">
              <a:solidFill>
                <a:srgbClr val="1C1C1C"/>
              </a:solidFill>
              <a:latin typeface="华文楷体" pitchFamily="2" charset="-122"/>
              <a:ea typeface="华文楷体" pitchFamily="2" charset="-122"/>
            </a:endParaRPr>
          </a:p>
        </p:txBody>
      </p:sp>
      <p:sp>
        <p:nvSpPr>
          <p:cNvPr id="15" name="TextBox 17"/>
          <p:cNvSpPr txBox="1">
            <a:spLocks noChangeArrowheads="1"/>
          </p:cNvSpPr>
          <p:nvPr/>
        </p:nvSpPr>
        <p:spPr bwMode="auto">
          <a:xfrm>
            <a:off x="2419400" y="1781527"/>
            <a:ext cx="3520752" cy="403225"/>
          </a:xfrm>
          <a:prstGeom prst="rect">
            <a:avLst/>
          </a:prstGeom>
          <a:gradFill rotWithShape="1">
            <a:gsLst>
              <a:gs pos="0">
                <a:srgbClr val="FFDE7F"/>
              </a:gs>
              <a:gs pos="35001">
                <a:srgbClr val="FFE6A6"/>
              </a:gs>
              <a:gs pos="100000">
                <a:srgbClr val="FFF5DA"/>
              </a:gs>
            </a:gsLst>
            <a:lin ang="5400000" scaled="1"/>
          </a:gradFill>
          <a:ln w="6350" cap="rnd">
            <a:solidFill>
              <a:srgbClr val="F0AC00"/>
            </a:solidFill>
            <a:miter lim="800000"/>
            <a:headEnd/>
            <a:tailEnd/>
          </a:ln>
          <a:effectLst>
            <a:outerShdw dist="25000" dir="5400000" algn="ctr" rotWithShape="0">
              <a:srgbClr val="000000">
                <a:alpha val="25000"/>
              </a:srgbClr>
            </a:outerShdw>
          </a:effec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buFontTx/>
              <a:buNone/>
            </a:pPr>
            <a:r>
              <a:rPr lang="zh-CN" altLang="en-US" sz="2000" dirty="0" smtClean="0">
                <a:solidFill>
                  <a:srgbClr val="1C1C1C"/>
                </a:solidFill>
                <a:latin typeface="Corbel" pitchFamily="34" charset="0"/>
                <a:ea typeface="华文楷体" pitchFamily="2" charset="-122"/>
              </a:rPr>
              <a:t>特征项选取：中文词语</a:t>
            </a:r>
            <a:endParaRPr lang="zh-CN" altLang="en-US" sz="2000" dirty="0">
              <a:solidFill>
                <a:srgbClr val="1C1C1C"/>
              </a:solidFill>
              <a:latin typeface="Corbel" pitchFamily="34" charset="0"/>
              <a:ea typeface="华文楷体" pitchFamily="2" charset="-122"/>
            </a:endParaRPr>
          </a:p>
        </p:txBody>
      </p:sp>
      <p:sp>
        <p:nvSpPr>
          <p:cNvPr id="16" name="TextBox 17"/>
          <p:cNvSpPr txBox="1">
            <a:spLocks noChangeArrowheads="1"/>
          </p:cNvSpPr>
          <p:nvPr/>
        </p:nvSpPr>
        <p:spPr bwMode="auto">
          <a:xfrm>
            <a:off x="2420144" y="2575777"/>
            <a:ext cx="3520752" cy="400110"/>
          </a:xfrm>
          <a:prstGeom prst="rect">
            <a:avLst/>
          </a:prstGeom>
          <a:gradFill rotWithShape="1">
            <a:gsLst>
              <a:gs pos="0">
                <a:srgbClr val="FFDE7F"/>
              </a:gs>
              <a:gs pos="35001">
                <a:srgbClr val="FFE6A6"/>
              </a:gs>
              <a:gs pos="100000">
                <a:srgbClr val="FFF5DA"/>
              </a:gs>
            </a:gsLst>
            <a:lin ang="5400000" scaled="1"/>
          </a:gradFill>
          <a:ln w="6350" cap="rnd">
            <a:solidFill>
              <a:srgbClr val="F0AC00"/>
            </a:solidFill>
            <a:miter lim="800000"/>
            <a:headEnd/>
            <a:tailEnd/>
          </a:ln>
          <a:effectLst>
            <a:outerShdw dist="25000" dir="5400000" algn="ctr" rotWithShape="0">
              <a:srgbClr val="000000">
                <a:alpha val="25000"/>
              </a:srgbClr>
            </a:outerShdw>
          </a:effec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buFontTx/>
              <a:buNone/>
            </a:pPr>
            <a:r>
              <a:rPr lang="zh-CN" altLang="en-US" sz="2000" dirty="0" smtClean="0">
                <a:solidFill>
                  <a:srgbClr val="1C1C1C"/>
                </a:solidFill>
                <a:latin typeface="Corbel" pitchFamily="34" charset="0"/>
                <a:ea typeface="华文楷体" pitchFamily="2" charset="-122"/>
              </a:rPr>
              <a:t>特征降维</a:t>
            </a:r>
            <a:r>
              <a:rPr lang="zh-CN" altLang="en-US" sz="2000" dirty="0">
                <a:solidFill>
                  <a:srgbClr val="1C1C1C"/>
                </a:solidFill>
                <a:latin typeface="Corbel" pitchFamily="34" charset="0"/>
                <a:ea typeface="华文楷体" pitchFamily="2" charset="-122"/>
              </a:rPr>
              <a:t>：</a:t>
            </a:r>
            <a:r>
              <a:rPr lang="en-US" altLang="zh-CN" sz="2000" dirty="0">
                <a:solidFill>
                  <a:srgbClr val="1C1C1C"/>
                </a:solidFill>
                <a:latin typeface="Corbel" pitchFamily="34" charset="0"/>
                <a:ea typeface="华文楷体" pitchFamily="2" charset="-122"/>
              </a:rPr>
              <a:t>CHI</a:t>
            </a:r>
            <a:r>
              <a:rPr lang="zh-CN" altLang="zh-CN" sz="2000" dirty="0">
                <a:solidFill>
                  <a:srgbClr val="1C1C1C"/>
                </a:solidFill>
                <a:latin typeface="Corbel" pitchFamily="34" charset="0"/>
                <a:ea typeface="华文楷体" pitchFamily="2" charset="-122"/>
              </a:rPr>
              <a:t>统计方法</a:t>
            </a:r>
            <a:endParaRPr lang="zh-CN" altLang="en-US" sz="2000" dirty="0">
              <a:solidFill>
                <a:srgbClr val="1C1C1C"/>
              </a:solidFill>
              <a:latin typeface="Corbel" pitchFamily="34" charset="0"/>
              <a:ea typeface="华文楷体" pitchFamily="2" charset="-122"/>
            </a:endParaRPr>
          </a:p>
        </p:txBody>
      </p:sp>
      <p:sp>
        <p:nvSpPr>
          <p:cNvPr id="17" name="TextBox 18"/>
          <p:cNvSpPr txBox="1">
            <a:spLocks noChangeArrowheads="1"/>
          </p:cNvSpPr>
          <p:nvPr/>
        </p:nvSpPr>
        <p:spPr bwMode="auto">
          <a:xfrm>
            <a:off x="2420144" y="3475007"/>
            <a:ext cx="3520008" cy="400110"/>
          </a:xfrm>
          <a:prstGeom prst="rect">
            <a:avLst/>
          </a:prstGeom>
          <a:gradFill rotWithShape="1">
            <a:gsLst>
              <a:gs pos="0">
                <a:srgbClr val="A3EEFF"/>
              </a:gs>
              <a:gs pos="35001">
                <a:srgbClr val="BEF2FF"/>
              </a:gs>
              <a:gs pos="100000">
                <a:srgbClr val="E5FAFF"/>
              </a:gs>
            </a:gsLst>
            <a:lin ang="5400000" scaled="1"/>
          </a:gradFill>
          <a:ln w="6350" cap="rnd">
            <a:solidFill>
              <a:srgbClr val="5BB2CA"/>
            </a:solidFill>
            <a:miter lim="800000"/>
            <a:headEnd/>
            <a:tailEnd/>
          </a:ln>
          <a:effectLst>
            <a:outerShdw dist="38100" dir="2700000" algn="ctr" rotWithShape="0">
              <a:srgbClr val="000000">
                <a:alpha val="26999"/>
              </a:srgbClr>
            </a:outerShdw>
          </a:effec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buFontTx/>
              <a:buNone/>
            </a:pPr>
            <a:r>
              <a:rPr lang="zh-CN" altLang="en-US" sz="2000" dirty="0">
                <a:solidFill>
                  <a:srgbClr val="1C1C1C"/>
                </a:solidFill>
                <a:latin typeface="Corbel" pitchFamily="34" charset="0"/>
                <a:ea typeface="华文楷体" pitchFamily="2" charset="-122"/>
              </a:rPr>
              <a:t>特</a:t>
            </a:r>
            <a:r>
              <a:rPr lang="zh-CN" altLang="en-US" sz="2000" dirty="0" smtClean="0">
                <a:solidFill>
                  <a:srgbClr val="1C1C1C"/>
                </a:solidFill>
                <a:latin typeface="Corbel" pitchFamily="34" charset="0"/>
                <a:ea typeface="华文楷体" pitchFamily="2" charset="-122"/>
              </a:rPr>
              <a:t>征权重：</a:t>
            </a:r>
            <a:r>
              <a:rPr lang="zh-CN" altLang="zh-CN" sz="2000" dirty="0">
                <a:solidFill>
                  <a:srgbClr val="1C1C1C"/>
                </a:solidFill>
                <a:latin typeface="Corbel" pitchFamily="34" charset="0"/>
                <a:ea typeface="华文楷体" pitchFamily="2" charset="-122"/>
              </a:rPr>
              <a:t>词频</a:t>
            </a:r>
            <a:r>
              <a:rPr lang="en-US" altLang="zh-CN" sz="2000" dirty="0">
                <a:solidFill>
                  <a:srgbClr val="1C1C1C"/>
                </a:solidFill>
                <a:latin typeface="Corbel" pitchFamily="34" charset="0"/>
                <a:ea typeface="华文楷体" pitchFamily="2" charset="-122"/>
              </a:rPr>
              <a:t>-</a:t>
            </a:r>
            <a:r>
              <a:rPr lang="zh-CN" altLang="zh-CN" sz="2000" dirty="0">
                <a:solidFill>
                  <a:srgbClr val="1C1C1C"/>
                </a:solidFill>
                <a:latin typeface="Corbel" pitchFamily="34" charset="0"/>
                <a:ea typeface="华文楷体" pitchFamily="2" charset="-122"/>
              </a:rPr>
              <a:t>逆文档频率</a:t>
            </a:r>
            <a:endParaRPr lang="zh-CN" altLang="en-US" sz="2000" dirty="0">
              <a:solidFill>
                <a:srgbClr val="1C1C1C"/>
              </a:solidFill>
              <a:latin typeface="Corbel" pitchFamily="34" charset="0"/>
              <a:ea typeface="华文楷体" pitchFamily="2" charset="-122"/>
            </a:endParaRPr>
          </a:p>
        </p:txBody>
      </p:sp>
      <p:sp>
        <p:nvSpPr>
          <p:cNvPr id="18" name="TextBox 20"/>
          <p:cNvSpPr txBox="1">
            <a:spLocks noChangeArrowheads="1"/>
          </p:cNvSpPr>
          <p:nvPr/>
        </p:nvSpPr>
        <p:spPr bwMode="auto">
          <a:xfrm>
            <a:off x="35496" y="4854351"/>
            <a:ext cx="203132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lgn="ctr">
              <a:buFontTx/>
              <a:buNone/>
            </a:pPr>
            <a:r>
              <a:rPr lang="zh-CN" altLang="en-US" sz="2400" b="1" dirty="0" smtClean="0">
                <a:solidFill>
                  <a:srgbClr val="1C1C1C"/>
                </a:solidFill>
                <a:latin typeface="华文楷体" pitchFamily="2" charset="-122"/>
                <a:ea typeface="华文楷体" pitchFamily="2" charset="-122"/>
              </a:rPr>
              <a:t>微博语义特征</a:t>
            </a:r>
            <a:endParaRPr lang="zh-CN" altLang="en-US" sz="2400" b="1" dirty="0">
              <a:solidFill>
                <a:srgbClr val="1C1C1C"/>
              </a:solidFill>
              <a:latin typeface="华文楷体" pitchFamily="2" charset="-122"/>
              <a:ea typeface="华文楷体" pitchFamily="2" charset="-122"/>
            </a:endParaRPr>
          </a:p>
        </p:txBody>
      </p:sp>
      <p:sp>
        <p:nvSpPr>
          <p:cNvPr id="19" name="TextBox 17"/>
          <p:cNvSpPr txBox="1">
            <a:spLocks noChangeArrowheads="1"/>
          </p:cNvSpPr>
          <p:nvPr/>
        </p:nvSpPr>
        <p:spPr bwMode="auto">
          <a:xfrm>
            <a:off x="2376837" y="4221088"/>
            <a:ext cx="3520752" cy="400110"/>
          </a:xfrm>
          <a:prstGeom prst="rect">
            <a:avLst/>
          </a:prstGeom>
          <a:gradFill rotWithShape="1">
            <a:gsLst>
              <a:gs pos="0">
                <a:srgbClr val="FFDE7F"/>
              </a:gs>
              <a:gs pos="35001">
                <a:srgbClr val="FFE6A6"/>
              </a:gs>
              <a:gs pos="100000">
                <a:srgbClr val="FFF5DA"/>
              </a:gs>
            </a:gsLst>
            <a:lin ang="5400000" scaled="1"/>
          </a:gradFill>
          <a:ln w="6350" cap="rnd">
            <a:solidFill>
              <a:srgbClr val="F0AC00"/>
            </a:solidFill>
            <a:miter lim="800000"/>
            <a:headEnd/>
            <a:tailEnd/>
          </a:ln>
          <a:effectLst>
            <a:outerShdw dist="25000" dir="5400000" algn="ctr" rotWithShape="0">
              <a:srgbClr val="000000">
                <a:alpha val="25000"/>
              </a:srgbClr>
            </a:outerShdw>
          </a:effec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buFontTx/>
              <a:buNone/>
            </a:pPr>
            <a:r>
              <a:rPr lang="zh-CN" altLang="zh-CN" sz="2000" dirty="0">
                <a:solidFill>
                  <a:srgbClr val="1C1C1C"/>
                </a:solidFill>
                <a:latin typeface="Corbel" pitchFamily="34" charset="0"/>
                <a:ea typeface="华文楷体" pitchFamily="2" charset="-122"/>
              </a:rPr>
              <a:t>微博的句子组成规则特征</a:t>
            </a:r>
            <a:endParaRPr lang="zh-CN" altLang="en-US" sz="2000" dirty="0">
              <a:solidFill>
                <a:srgbClr val="1C1C1C"/>
              </a:solidFill>
              <a:latin typeface="Corbel" pitchFamily="34" charset="0"/>
              <a:ea typeface="华文楷体" pitchFamily="2" charset="-122"/>
            </a:endParaRPr>
          </a:p>
        </p:txBody>
      </p:sp>
      <p:sp>
        <p:nvSpPr>
          <p:cNvPr id="21" name="左大括号 14"/>
          <p:cNvSpPr>
            <a:spLocks/>
          </p:cNvSpPr>
          <p:nvPr/>
        </p:nvSpPr>
        <p:spPr bwMode="auto">
          <a:xfrm>
            <a:off x="2010075" y="4395141"/>
            <a:ext cx="291800" cy="1676674"/>
          </a:xfrm>
          <a:prstGeom prst="leftBrace">
            <a:avLst>
              <a:gd name="adj1" fmla="val 13675"/>
              <a:gd name="adj2" fmla="val 50000"/>
            </a:avLst>
          </a:prstGeom>
          <a:noFill/>
          <a:ln w="6350"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buFontTx/>
              <a:buNone/>
            </a:pPr>
            <a:endParaRPr lang="zh-CN" altLang="en-US">
              <a:latin typeface="Corbel" pitchFamily="34" charset="0"/>
              <a:ea typeface="华文楷体" pitchFamily="2" charset="-122"/>
            </a:endParaRPr>
          </a:p>
        </p:txBody>
      </p:sp>
      <p:sp>
        <p:nvSpPr>
          <p:cNvPr id="22" name="TextBox 18"/>
          <p:cNvSpPr txBox="1">
            <a:spLocks noChangeArrowheads="1"/>
          </p:cNvSpPr>
          <p:nvPr/>
        </p:nvSpPr>
        <p:spPr bwMode="auto">
          <a:xfrm>
            <a:off x="2377581" y="5753581"/>
            <a:ext cx="3520008" cy="400110"/>
          </a:xfrm>
          <a:prstGeom prst="rect">
            <a:avLst/>
          </a:prstGeom>
          <a:gradFill rotWithShape="1">
            <a:gsLst>
              <a:gs pos="0">
                <a:srgbClr val="A3EEFF"/>
              </a:gs>
              <a:gs pos="35001">
                <a:srgbClr val="BEF2FF"/>
              </a:gs>
              <a:gs pos="100000">
                <a:srgbClr val="E5FAFF"/>
              </a:gs>
            </a:gsLst>
            <a:lin ang="5400000" scaled="1"/>
          </a:gradFill>
          <a:ln w="6350" cap="rnd">
            <a:solidFill>
              <a:srgbClr val="5BB2CA"/>
            </a:solidFill>
            <a:miter lim="800000"/>
            <a:headEnd/>
            <a:tailEnd/>
          </a:ln>
          <a:effectLst>
            <a:outerShdw dist="38100" dir="2700000" algn="ctr" rotWithShape="0">
              <a:srgbClr val="000000">
                <a:alpha val="26999"/>
              </a:srgbClr>
            </a:outerShdw>
          </a:effec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buFontTx/>
              <a:buNone/>
            </a:pPr>
            <a:r>
              <a:rPr lang="zh-CN" altLang="en-US" sz="2000" dirty="0" smtClean="0">
                <a:solidFill>
                  <a:srgbClr val="1C1C1C"/>
                </a:solidFill>
                <a:latin typeface="Corbel" pitchFamily="34" charset="0"/>
                <a:ea typeface="华文楷体" pitchFamily="2" charset="-122"/>
              </a:rPr>
              <a:t>微博情感标记</a:t>
            </a:r>
            <a:endParaRPr lang="zh-CN" altLang="en-US" sz="2000" dirty="0">
              <a:solidFill>
                <a:srgbClr val="1C1C1C"/>
              </a:solidFill>
              <a:latin typeface="Corbel" pitchFamily="34" charset="0"/>
              <a:ea typeface="华文楷体" pitchFamily="2" charset="-122"/>
            </a:endParaRPr>
          </a:p>
        </p:txBody>
      </p:sp>
      <p:sp>
        <p:nvSpPr>
          <p:cNvPr id="23" name="椭圆形标注 22"/>
          <p:cNvSpPr/>
          <p:nvPr/>
        </p:nvSpPr>
        <p:spPr>
          <a:xfrm>
            <a:off x="6058421" y="3464611"/>
            <a:ext cx="2232248" cy="1188525"/>
          </a:xfrm>
          <a:prstGeom prst="wedgeEllipseCallout">
            <a:avLst>
              <a:gd name="adj1" fmla="val -56370"/>
              <a:gd name="adj2" fmla="val 36782"/>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1C1C1C"/>
                </a:solidFill>
                <a:latin typeface="Corbel" pitchFamily="34" charset="0"/>
                <a:ea typeface="华文楷体" pitchFamily="2" charset="-122"/>
              </a:rPr>
              <a:t>首句情感极性</a:t>
            </a:r>
            <a:endParaRPr lang="en-US" altLang="zh-CN" sz="1200" dirty="0">
              <a:solidFill>
                <a:srgbClr val="1C1C1C"/>
              </a:solidFill>
              <a:latin typeface="Corbel" pitchFamily="34" charset="0"/>
              <a:ea typeface="华文楷体" pitchFamily="2" charset="-122"/>
            </a:endParaRPr>
          </a:p>
          <a:p>
            <a:pPr algn="ctr"/>
            <a:r>
              <a:rPr lang="zh-CN" altLang="en-US" sz="1200" dirty="0">
                <a:solidFill>
                  <a:srgbClr val="1C1C1C"/>
                </a:solidFill>
                <a:latin typeface="Corbel" pitchFamily="34" charset="0"/>
                <a:ea typeface="华文楷体" pitchFamily="2" charset="-122"/>
              </a:rPr>
              <a:t>尾句情感极性</a:t>
            </a:r>
            <a:endParaRPr lang="en-US" altLang="zh-CN" sz="1200" dirty="0">
              <a:solidFill>
                <a:srgbClr val="1C1C1C"/>
              </a:solidFill>
              <a:latin typeface="Corbel" pitchFamily="34" charset="0"/>
              <a:ea typeface="华文楷体" pitchFamily="2" charset="-122"/>
            </a:endParaRPr>
          </a:p>
          <a:p>
            <a:pPr algn="ctr"/>
            <a:r>
              <a:rPr lang="zh-CN" altLang="en-US" sz="1200" dirty="0">
                <a:solidFill>
                  <a:srgbClr val="1C1C1C"/>
                </a:solidFill>
                <a:latin typeface="Corbel" pitchFamily="34" charset="0"/>
                <a:ea typeface="华文楷体" pitchFamily="2" charset="-122"/>
              </a:rPr>
              <a:t>正负情感句子数目</a:t>
            </a:r>
            <a:endParaRPr lang="en-US" altLang="zh-CN" sz="1200" dirty="0">
              <a:solidFill>
                <a:srgbClr val="1C1C1C"/>
              </a:solidFill>
              <a:latin typeface="Corbel" pitchFamily="34" charset="0"/>
              <a:ea typeface="华文楷体" pitchFamily="2" charset="-122"/>
            </a:endParaRPr>
          </a:p>
          <a:p>
            <a:pPr algn="ctr"/>
            <a:r>
              <a:rPr lang="en-US" altLang="zh-CN" sz="1200" dirty="0">
                <a:solidFill>
                  <a:srgbClr val="1C1C1C"/>
                </a:solidFill>
                <a:latin typeface="Corbel" pitchFamily="34" charset="0"/>
                <a:ea typeface="华文楷体" pitchFamily="2" charset="-122"/>
              </a:rPr>
              <a:t>........</a:t>
            </a:r>
            <a:endParaRPr lang="zh-CN" altLang="en-US" sz="1200" dirty="0">
              <a:solidFill>
                <a:srgbClr val="1C1C1C"/>
              </a:solidFill>
              <a:latin typeface="Corbel" pitchFamily="34" charset="0"/>
              <a:ea typeface="华文楷体" pitchFamily="2" charset="-122"/>
            </a:endParaRPr>
          </a:p>
        </p:txBody>
      </p:sp>
      <p:sp>
        <p:nvSpPr>
          <p:cNvPr id="25" name="椭圆形标注 24"/>
          <p:cNvSpPr/>
          <p:nvPr/>
        </p:nvSpPr>
        <p:spPr>
          <a:xfrm>
            <a:off x="6103289" y="5017094"/>
            <a:ext cx="2232248" cy="966238"/>
          </a:xfrm>
          <a:prstGeom prst="wedgeEllipseCallout">
            <a:avLst>
              <a:gd name="adj1" fmla="val -56628"/>
              <a:gd name="adj2" fmla="val 48070"/>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r>
              <a:rPr lang="zh-CN" altLang="en-US" sz="1100" dirty="0" smtClean="0">
                <a:solidFill>
                  <a:srgbClr val="1C1C1C"/>
                </a:solidFill>
                <a:latin typeface="Corbel" pitchFamily="34" charset="0"/>
                <a:ea typeface="华文楷体" pitchFamily="2" charset="-122"/>
              </a:rPr>
              <a:t>表</a:t>
            </a:r>
            <a:r>
              <a:rPr lang="zh-CN" altLang="en-US" sz="1100" dirty="0">
                <a:solidFill>
                  <a:srgbClr val="1C1C1C"/>
                </a:solidFill>
                <a:latin typeface="Corbel" pitchFamily="34" charset="0"/>
                <a:ea typeface="华文楷体" pitchFamily="2" charset="-122"/>
              </a:rPr>
              <a:t>情符</a:t>
            </a:r>
            <a:r>
              <a:rPr lang="zh-CN" altLang="en-US" sz="1100" dirty="0" smtClean="0">
                <a:solidFill>
                  <a:srgbClr val="1C1C1C"/>
                </a:solidFill>
                <a:latin typeface="Corbel" pitchFamily="34" charset="0"/>
                <a:ea typeface="华文楷体" pitchFamily="2" charset="-122"/>
              </a:rPr>
              <a:t>号</a:t>
            </a:r>
            <a:endParaRPr lang="en-US" altLang="zh-CN" sz="1100" dirty="0" smtClean="0">
              <a:solidFill>
                <a:srgbClr val="1C1C1C"/>
              </a:solidFill>
              <a:latin typeface="Corbel" pitchFamily="34" charset="0"/>
              <a:ea typeface="华文楷体" pitchFamily="2" charset="-122"/>
            </a:endParaRPr>
          </a:p>
          <a:p>
            <a:pPr algn="ctr">
              <a:buFontTx/>
              <a:buNone/>
            </a:pPr>
            <a:r>
              <a:rPr lang="zh-CN" altLang="en-US" sz="1100" dirty="0" smtClean="0">
                <a:solidFill>
                  <a:srgbClr val="1C1C1C"/>
                </a:solidFill>
                <a:latin typeface="Corbel" pitchFamily="34" charset="0"/>
                <a:ea typeface="华文楷体" pitchFamily="2" charset="-122"/>
              </a:rPr>
              <a:t>标</a:t>
            </a:r>
            <a:r>
              <a:rPr lang="zh-CN" altLang="en-US" sz="1100" dirty="0">
                <a:solidFill>
                  <a:srgbClr val="1C1C1C"/>
                </a:solidFill>
                <a:latin typeface="Corbel" pitchFamily="34" charset="0"/>
                <a:ea typeface="华文楷体" pitchFamily="2" charset="-122"/>
              </a:rPr>
              <a:t>点符</a:t>
            </a:r>
            <a:r>
              <a:rPr lang="zh-CN" altLang="en-US" sz="1100" dirty="0" smtClean="0">
                <a:solidFill>
                  <a:srgbClr val="1C1C1C"/>
                </a:solidFill>
                <a:latin typeface="Corbel" pitchFamily="34" charset="0"/>
                <a:ea typeface="华文楷体" pitchFamily="2" charset="-122"/>
              </a:rPr>
              <a:t>号</a:t>
            </a:r>
            <a:endParaRPr lang="en-US" altLang="zh-CN" sz="1100" dirty="0" smtClean="0">
              <a:solidFill>
                <a:srgbClr val="1C1C1C"/>
              </a:solidFill>
              <a:latin typeface="Corbel" pitchFamily="34" charset="0"/>
              <a:ea typeface="华文楷体" pitchFamily="2" charset="-122"/>
            </a:endParaRPr>
          </a:p>
          <a:p>
            <a:pPr algn="ctr">
              <a:buFontTx/>
              <a:buNone/>
            </a:pPr>
            <a:r>
              <a:rPr lang="zh-CN" altLang="en-US" sz="1100" dirty="0">
                <a:solidFill>
                  <a:srgbClr val="1C1C1C"/>
                </a:solidFill>
                <a:latin typeface="Corbel" pitchFamily="34" charset="0"/>
                <a:ea typeface="华文楷体" pitchFamily="2" charset="-122"/>
              </a:rPr>
              <a:t>情感词</a:t>
            </a:r>
            <a:endParaRPr lang="en-US" altLang="zh-CN" sz="1100" dirty="0" smtClean="0">
              <a:solidFill>
                <a:srgbClr val="1C1C1C"/>
              </a:solidFill>
              <a:latin typeface="Corbel" pitchFamily="34" charset="0"/>
              <a:ea typeface="华文楷体" pitchFamily="2" charset="-122"/>
            </a:endParaRPr>
          </a:p>
          <a:p>
            <a:pPr algn="ctr">
              <a:buFontTx/>
              <a:buNone/>
            </a:pPr>
            <a:r>
              <a:rPr lang="en-US" altLang="zh-CN" sz="1100" dirty="0" smtClean="0">
                <a:solidFill>
                  <a:srgbClr val="1C1C1C"/>
                </a:solidFill>
                <a:latin typeface="Corbel" pitchFamily="34" charset="0"/>
                <a:ea typeface="华文楷体" pitchFamily="2" charset="-122"/>
              </a:rPr>
              <a:t>......</a:t>
            </a:r>
            <a:endParaRPr lang="zh-CN" altLang="en-US" sz="1100" dirty="0">
              <a:solidFill>
                <a:srgbClr val="1C1C1C"/>
              </a:solidFill>
              <a:latin typeface="Corbel" pitchFamily="34" charset="0"/>
              <a:ea typeface="华文楷体"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50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autoUpdateAnimBg="0"/>
      <p:bldP spid="14" grpId="0" bldLvl="0" autoUpdateAnimBg="0"/>
      <p:bldP spid="15" grpId="0" bldLvl="0" animBg="1" autoUpdateAnimBg="0"/>
      <p:bldP spid="16" grpId="0" bldLvl="0" animBg="1" autoUpdateAnimBg="0"/>
      <p:bldP spid="17" grpId="0" bldLvl="0" animBg="1" autoUpdateAnimBg="0"/>
      <p:bldP spid="18" grpId="0"/>
      <p:bldP spid="19" grpId="0" animBg="1"/>
      <p:bldP spid="21" grpId="0" animBg="1"/>
      <p:bldP spid="22" grpId="0" animBg="1"/>
      <p:bldP spid="23"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2700"/>
            <a:ext cx="9148763" cy="1138238"/>
            <a:chOff x="0" y="-12700"/>
            <a:chExt cx="9148763" cy="1138238"/>
          </a:xfrm>
        </p:grpSpPr>
        <p:pic>
          <p:nvPicPr>
            <p:cNvPr id="3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11935" y="5978897"/>
            <a:ext cx="9132065"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Text Box 4"/>
          <p:cNvSpPr txBox="1">
            <a:spLocks noChangeArrowheads="1"/>
          </p:cNvSpPr>
          <p:nvPr/>
        </p:nvSpPr>
        <p:spPr bwMode="auto">
          <a:xfrm>
            <a:off x="199662" y="1357293"/>
            <a:ext cx="6408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buFontTx/>
              <a:buNone/>
            </a:pPr>
            <a:r>
              <a:rPr lang="zh-CN" altLang="en-US" sz="2800" b="1" dirty="0">
                <a:latin typeface="华文楷体" panose="02010600040101010101" pitchFamily="2" charset="-122"/>
                <a:ea typeface="华文楷体" panose="02010600040101010101" pitchFamily="2" charset="-122"/>
              </a:rPr>
              <a:t>微博情感词典的自动构建研究</a:t>
            </a:r>
          </a:p>
        </p:txBody>
      </p:sp>
      <p:graphicFrame>
        <p:nvGraphicFramePr>
          <p:cNvPr id="26" name="对象 25"/>
          <p:cNvGraphicFramePr>
            <a:graphicFrameLocks noChangeAspect="1"/>
          </p:cNvGraphicFramePr>
          <p:nvPr>
            <p:extLst>
              <p:ext uri="{D42A27DB-BD31-4B8C-83A1-F6EECF244321}">
                <p14:modId xmlns:p14="http://schemas.microsoft.com/office/powerpoint/2010/main" val="2500067513"/>
              </p:ext>
            </p:extLst>
          </p:nvPr>
        </p:nvGraphicFramePr>
        <p:xfrm>
          <a:off x="731252" y="1772275"/>
          <a:ext cx="7384876" cy="3781635"/>
        </p:xfrm>
        <a:graphic>
          <a:graphicData uri="http://schemas.openxmlformats.org/presentationml/2006/ole">
            <mc:AlternateContent xmlns:mc="http://schemas.openxmlformats.org/markup-compatibility/2006">
              <mc:Choice xmlns:v="urn:schemas-microsoft-com:vml" Requires="v">
                <p:oleObj spid="_x0000_s35968" name="Visio" r:id="rId5" imgW="4354956" imgH="2230731" progId="Visio.Drawing.11">
                  <p:embed/>
                </p:oleObj>
              </mc:Choice>
              <mc:Fallback>
                <p:oleObj name="Visio" r:id="rId5" imgW="4354956" imgH="2230731" progId="Visio.Drawing.11">
                  <p:embed/>
                  <p:pic>
                    <p:nvPicPr>
                      <p:cNvPr id="0" name=""/>
                      <p:cNvPicPr>
                        <a:picLocks noChangeAspect="1" noChangeArrowheads="1"/>
                      </p:cNvPicPr>
                      <p:nvPr/>
                    </p:nvPicPr>
                    <p:blipFill>
                      <a:blip r:embed="rId6"/>
                      <a:srcRect/>
                      <a:stretch>
                        <a:fillRect/>
                      </a:stretch>
                    </p:blipFill>
                    <p:spPr bwMode="auto">
                      <a:xfrm>
                        <a:off x="731252" y="1772275"/>
                        <a:ext cx="7384876" cy="3781635"/>
                      </a:xfrm>
                      <a:prstGeom prst="rect">
                        <a:avLst/>
                      </a:prstGeom>
                      <a:noFill/>
                      <a:ln>
                        <a:noFill/>
                      </a:ln>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4175765176"/>
              </p:ext>
            </p:extLst>
          </p:nvPr>
        </p:nvGraphicFramePr>
        <p:xfrm>
          <a:off x="2949052" y="5616314"/>
          <a:ext cx="1801812" cy="431800"/>
        </p:xfrm>
        <a:graphic>
          <a:graphicData uri="http://schemas.openxmlformats.org/presentationml/2006/ole">
            <mc:AlternateContent xmlns:mc="http://schemas.openxmlformats.org/markup-compatibility/2006">
              <mc:Choice xmlns:v="urn:schemas-microsoft-com:vml" Requires="v">
                <p:oleObj spid="_x0000_s35969" name="Equation" r:id="rId7" imgW="952200" imgH="228600" progId="Equation.DSMT4">
                  <p:embed/>
                </p:oleObj>
              </mc:Choice>
              <mc:Fallback>
                <p:oleObj name="Equation" r:id="rId7" imgW="952200" imgH="228600" progId="Equation.DSMT4">
                  <p:embed/>
                  <p:pic>
                    <p:nvPicPr>
                      <p:cNvPr id="0" name=""/>
                      <p:cNvPicPr>
                        <a:picLocks noChangeAspect="1" noChangeArrowheads="1"/>
                      </p:cNvPicPr>
                      <p:nvPr/>
                    </p:nvPicPr>
                    <p:blipFill>
                      <a:blip r:embed="rId8"/>
                      <a:srcRect/>
                      <a:stretch>
                        <a:fillRect/>
                      </a:stretch>
                    </p:blipFill>
                    <p:spPr bwMode="auto">
                      <a:xfrm>
                        <a:off x="2949052" y="5616314"/>
                        <a:ext cx="1801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TextBox 8"/>
          <p:cNvSpPr txBox="1">
            <a:spLocks noChangeArrowheads="1"/>
          </p:cNvSpPr>
          <p:nvPr/>
        </p:nvSpPr>
        <p:spPr bwMode="auto">
          <a:xfrm>
            <a:off x="2420144" y="6245218"/>
            <a:ext cx="2304256" cy="369332"/>
          </a:xfrm>
          <a:prstGeom prst="rect">
            <a:avLst/>
          </a:prstGeom>
          <a:gradFill rotWithShape="1">
            <a:gsLst>
              <a:gs pos="0">
                <a:srgbClr val="FFDE7F"/>
              </a:gs>
              <a:gs pos="35001">
                <a:srgbClr val="FFE6A6"/>
              </a:gs>
              <a:gs pos="100000">
                <a:srgbClr val="FFF5DA"/>
              </a:gs>
            </a:gsLst>
            <a:lin ang="5400000" scaled="1"/>
          </a:gradFill>
          <a:ln w="6350" cap="rnd">
            <a:solidFill>
              <a:srgbClr val="F0AC00"/>
            </a:solidFill>
            <a:miter lim="800000"/>
            <a:headEnd/>
            <a:tailEnd/>
          </a:ln>
          <a:effectLst>
            <a:outerShdw dist="25000" dir="5400000" algn="ctr" rotWithShape="0">
              <a:srgbClr val="000000">
                <a:alpha val="25000"/>
              </a:srgbClr>
            </a:outerShdw>
          </a:effec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buFontTx/>
              <a:buNone/>
            </a:pPr>
            <a:r>
              <a:rPr lang="zh-CN" altLang="en-US" sz="1800" dirty="0" smtClean="0">
                <a:solidFill>
                  <a:srgbClr val="1C1C1C"/>
                </a:solidFill>
                <a:latin typeface="Corbel" pitchFamily="34" charset="0"/>
                <a:ea typeface="华文楷体" pitchFamily="2" charset="-122"/>
              </a:rPr>
              <a:t>词语的共现频率矩阵</a:t>
            </a:r>
            <a:endParaRPr lang="zh-CN" altLang="en-US" sz="1800" dirty="0">
              <a:solidFill>
                <a:srgbClr val="1C1C1C"/>
              </a:solidFill>
              <a:latin typeface="Corbel" pitchFamily="34" charset="0"/>
              <a:ea typeface="华文楷体" pitchFamily="2" charset="-122"/>
            </a:endParaRPr>
          </a:p>
        </p:txBody>
      </p:sp>
      <p:cxnSp>
        <p:nvCxnSpPr>
          <p:cNvPr id="29" name="直接箭头连接符 12"/>
          <p:cNvCxnSpPr>
            <a:cxnSpLocks noChangeShapeType="1"/>
          </p:cNvCxnSpPr>
          <p:nvPr/>
        </p:nvCxnSpPr>
        <p:spPr bwMode="auto">
          <a:xfrm flipV="1">
            <a:off x="3775224" y="5935401"/>
            <a:ext cx="0" cy="214313"/>
          </a:xfrm>
          <a:prstGeom prst="straightConnector1">
            <a:avLst/>
          </a:prstGeom>
          <a:noFill/>
          <a:ln w="48500" cmpd="thickThin">
            <a:solidFill>
              <a:srgbClr val="FFCC00"/>
            </a:solidFill>
            <a:round/>
            <a:headEnd/>
            <a:tailEnd type="arrow" w="med" len="med"/>
          </a:ln>
          <a:effectLst>
            <a:outerShdw dist="25400" dir="5400000" algn="ctr" rotWithShape="0">
              <a:srgbClr val="000000">
                <a:alpha val="25000"/>
              </a:srgbClr>
            </a:outerShdw>
          </a:effectLst>
          <a:extLst>
            <a:ext uri="{909E8E84-426E-40DD-AFC4-6F175D3DCCD1}">
              <a14:hiddenFill xmlns:a14="http://schemas.microsoft.com/office/drawing/2010/main">
                <a:noFill/>
              </a14:hiddenFill>
            </a:ext>
          </a:extLst>
        </p:spPr>
      </p:cxnSp>
      <p:sp>
        <p:nvSpPr>
          <p:cNvPr id="30" name="TextBox 8"/>
          <p:cNvSpPr txBox="1">
            <a:spLocks noChangeArrowheads="1"/>
          </p:cNvSpPr>
          <p:nvPr/>
        </p:nvSpPr>
        <p:spPr bwMode="auto">
          <a:xfrm>
            <a:off x="3707780" y="4997152"/>
            <a:ext cx="3888556" cy="369332"/>
          </a:xfrm>
          <a:prstGeom prst="rect">
            <a:avLst/>
          </a:prstGeom>
          <a:gradFill rotWithShape="1">
            <a:gsLst>
              <a:gs pos="0">
                <a:srgbClr val="FFDE7F"/>
              </a:gs>
              <a:gs pos="35001">
                <a:srgbClr val="FFE6A6"/>
              </a:gs>
              <a:gs pos="100000">
                <a:srgbClr val="FFF5DA"/>
              </a:gs>
            </a:gsLst>
            <a:lin ang="5400000" scaled="1"/>
          </a:gradFill>
          <a:ln w="6350" cap="rnd">
            <a:solidFill>
              <a:srgbClr val="F0AC00"/>
            </a:solidFill>
            <a:miter lim="800000"/>
            <a:headEnd/>
            <a:tailEnd/>
          </a:ln>
          <a:effectLst>
            <a:outerShdw dist="25000" dir="5400000" algn="ctr" rotWithShape="0">
              <a:srgbClr val="000000">
                <a:alpha val="25000"/>
              </a:srgbClr>
            </a:outerShdw>
          </a:effec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buFontTx/>
              <a:buNone/>
            </a:pPr>
            <a:r>
              <a:rPr lang="zh-CN" altLang="en-US" sz="1800" dirty="0" smtClean="0">
                <a:solidFill>
                  <a:srgbClr val="1C1C1C"/>
                </a:solidFill>
                <a:latin typeface="Corbel" pitchFamily="34" charset="0"/>
                <a:ea typeface="华文楷体" pitchFamily="2" charset="-122"/>
              </a:rPr>
              <a:t>第</a:t>
            </a:r>
            <a:r>
              <a:rPr lang="en-US" altLang="zh-CN" sz="1800" dirty="0" smtClean="0">
                <a:solidFill>
                  <a:srgbClr val="1C1C1C"/>
                </a:solidFill>
                <a:latin typeface="Corbel" pitchFamily="34" charset="0"/>
                <a:ea typeface="华文楷体" pitchFamily="2" charset="-122"/>
              </a:rPr>
              <a:t>K</a:t>
            </a:r>
            <a:r>
              <a:rPr lang="zh-CN" altLang="en-US" sz="1800" dirty="0" smtClean="0">
                <a:solidFill>
                  <a:srgbClr val="1C1C1C"/>
                </a:solidFill>
                <a:latin typeface="Corbel" pitchFamily="34" charset="0"/>
                <a:ea typeface="华文楷体" pitchFamily="2" charset="-122"/>
              </a:rPr>
              <a:t>次迭代得到的词语的情感值向量</a:t>
            </a:r>
            <a:endParaRPr lang="zh-CN" altLang="en-US" sz="1800" dirty="0">
              <a:solidFill>
                <a:srgbClr val="1C1C1C"/>
              </a:solidFill>
              <a:latin typeface="Corbel" pitchFamily="34" charset="0"/>
              <a:ea typeface="华文楷体" pitchFamily="2" charset="-122"/>
            </a:endParaRPr>
          </a:p>
        </p:txBody>
      </p:sp>
      <p:cxnSp>
        <p:nvCxnSpPr>
          <p:cNvPr id="31" name="直接箭头连接符 12"/>
          <p:cNvCxnSpPr>
            <a:cxnSpLocks noChangeShapeType="1"/>
          </p:cNvCxnSpPr>
          <p:nvPr/>
        </p:nvCxnSpPr>
        <p:spPr bwMode="auto">
          <a:xfrm>
            <a:off x="4139952" y="5517232"/>
            <a:ext cx="0" cy="229910"/>
          </a:xfrm>
          <a:prstGeom prst="straightConnector1">
            <a:avLst/>
          </a:prstGeom>
          <a:noFill/>
          <a:ln w="48500" cmpd="thickThin">
            <a:solidFill>
              <a:srgbClr val="FFCC00"/>
            </a:solidFill>
            <a:round/>
            <a:headEnd/>
            <a:tailEnd type="arrow" w="med" len="med"/>
          </a:ln>
          <a:effectLst>
            <a:outerShdw dist="25400" dir="5400000" algn="ctr" rotWithShape="0">
              <a:srgbClr val="000000">
                <a:alpha val="25000"/>
              </a:srgbClr>
            </a:outerShdw>
          </a:effectLst>
          <a:extLst>
            <a:ext uri="{909E8E84-426E-40DD-AFC4-6F175D3DCCD1}">
              <a14:hiddenFill xmlns:a14="http://schemas.microsoft.com/office/drawing/2010/main">
                <a:noFill/>
              </a14:hiddenFill>
            </a:ext>
          </a:extLst>
        </p:spPr>
      </p:cxnSp>
      <p:sp>
        <p:nvSpPr>
          <p:cNvPr id="34" name="TextBox 2"/>
          <p:cNvSpPr txBox="1">
            <a:spLocks noChangeArrowheads="1"/>
          </p:cNvSpPr>
          <p:nvPr/>
        </p:nvSpPr>
        <p:spPr bwMode="auto">
          <a:xfrm>
            <a:off x="179512" y="238430"/>
            <a:ext cx="4752528"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zh-CN"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中文微博情感特征的提取</a:t>
            </a:r>
            <a:endPar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14649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autoUpdateAnimBg="0"/>
      <p:bldP spid="30"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2700"/>
            <a:ext cx="9148763" cy="1138238"/>
            <a:chOff x="0" y="-12700"/>
            <a:chExt cx="9148763" cy="1138238"/>
          </a:xfrm>
        </p:grpSpPr>
        <p:pic>
          <p:nvPicPr>
            <p:cNvPr id="3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22491" y="5949527"/>
            <a:ext cx="9132065"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Text Box 4"/>
          <p:cNvSpPr txBox="1">
            <a:spLocks noChangeArrowheads="1"/>
          </p:cNvSpPr>
          <p:nvPr/>
        </p:nvSpPr>
        <p:spPr bwMode="auto">
          <a:xfrm>
            <a:off x="179512" y="256609"/>
            <a:ext cx="6408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lvl="0" eaLnBrk="1" fontAlgn="auto" latinLnBrk="1" hangingPunct="1">
              <a:spcAft>
                <a:spcPts val="0"/>
              </a:spcAft>
              <a:defRPr/>
            </a:pPr>
            <a:r>
              <a:rPr lang="zh-CN" altLang="zh-CN"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中文微博情感特征的提取</a:t>
            </a:r>
            <a:endPar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8" name="矩形 23"/>
          <p:cNvSpPr>
            <a:spLocks noChangeArrowheads="1"/>
          </p:cNvSpPr>
          <p:nvPr/>
        </p:nvSpPr>
        <p:spPr bwMode="auto">
          <a:xfrm>
            <a:off x="357188" y="142875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楷体" panose="02010609060101010101" pitchFamily="49" charset="-122"/>
                <a:ea typeface="楷体" panose="02010609060101010101" pitchFamily="49" charset="-122"/>
              </a:rPr>
              <a:t>实验</a:t>
            </a:r>
            <a:r>
              <a:rPr lang="zh-CN" altLang="en-US" sz="2400" dirty="0" smtClean="0">
                <a:latin typeface="楷体" panose="02010609060101010101" pitchFamily="49" charset="-122"/>
                <a:ea typeface="楷体" panose="02010609060101010101" pitchFamily="49" charset="-122"/>
              </a:rPr>
              <a:t>主要评价指标</a:t>
            </a:r>
            <a:r>
              <a:rPr lang="zh-CN" altLang="en-US" sz="2400" dirty="0">
                <a:latin typeface="楷体" panose="02010609060101010101" pitchFamily="49" charset="-122"/>
                <a:ea typeface="楷体" panose="02010609060101010101" pitchFamily="49" charset="-122"/>
              </a:rPr>
              <a:t>：</a:t>
            </a:r>
          </a:p>
        </p:txBody>
      </p:sp>
      <p:graphicFrame>
        <p:nvGraphicFramePr>
          <p:cNvPr id="6" name="对象 5"/>
          <p:cNvGraphicFramePr>
            <a:graphicFrameLocks noChangeAspect="1"/>
          </p:cNvGraphicFramePr>
          <p:nvPr>
            <p:extLst>
              <p:ext uri="{D42A27DB-BD31-4B8C-83A1-F6EECF244321}">
                <p14:modId xmlns:p14="http://schemas.microsoft.com/office/powerpoint/2010/main" val="3748066807"/>
              </p:ext>
            </p:extLst>
          </p:nvPr>
        </p:nvGraphicFramePr>
        <p:xfrm>
          <a:off x="1501452" y="2701194"/>
          <a:ext cx="2134444" cy="644940"/>
        </p:xfrm>
        <a:graphic>
          <a:graphicData uri="http://schemas.openxmlformats.org/presentationml/2006/ole">
            <mc:AlternateContent xmlns:mc="http://schemas.openxmlformats.org/markup-compatibility/2006">
              <mc:Choice xmlns:v="urn:schemas-microsoft-com:vml" Requires="v">
                <p:oleObj spid="_x0000_s37047" name="Equation" r:id="rId5" imgW="1320227" imgH="393529" progId="Equation.DSMT4">
                  <p:embed/>
                </p:oleObj>
              </mc:Choice>
              <mc:Fallback>
                <p:oleObj name="Equation" r:id="rId5" imgW="1320227" imgH="393529"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1452" y="2701194"/>
                        <a:ext cx="2134444" cy="644940"/>
                      </a:xfrm>
                      <a:prstGeom prst="rect">
                        <a:avLst/>
                      </a:prstGeom>
                      <a:noFill/>
                    </p:spPr>
                  </p:pic>
                </p:oleObj>
              </mc:Fallback>
            </mc:AlternateContent>
          </a:graphicData>
        </a:graphic>
      </p:graphicFrame>
      <p:sp>
        <p:nvSpPr>
          <p:cNvPr id="7" name="文本框 6"/>
          <p:cNvSpPr txBox="1"/>
          <p:nvPr/>
        </p:nvSpPr>
        <p:spPr>
          <a:xfrm>
            <a:off x="899592" y="2109485"/>
            <a:ext cx="1467068" cy="461665"/>
          </a:xfrm>
          <a:prstGeom prst="rect">
            <a:avLst/>
          </a:prstGeom>
          <a:noFill/>
        </p:spPr>
        <p:txBody>
          <a:bodyPr wrap="none" rtlCol="0">
            <a:spAutoFit/>
          </a:bodyPr>
          <a:lstStyle/>
          <a:p>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smtClean="0">
                <a:latin typeface="楷体" panose="02010609060101010101" pitchFamily="49" charset="-122"/>
                <a:ea typeface="楷体" panose="02010609060101010101" pitchFamily="49" charset="-122"/>
              </a:rPr>
              <a:t>准确率</a:t>
            </a:r>
            <a:endParaRPr lang="zh-CN" altLang="en-US" sz="2400" dirty="0">
              <a:latin typeface="楷体" panose="02010609060101010101" pitchFamily="49" charset="-122"/>
              <a:ea typeface="楷体" panose="02010609060101010101" pitchFamily="49" charset="-122"/>
            </a:endParaRPr>
          </a:p>
        </p:txBody>
      </p:sp>
      <p:sp>
        <p:nvSpPr>
          <p:cNvPr id="23" name="文本框 22"/>
          <p:cNvSpPr txBox="1"/>
          <p:nvPr/>
        </p:nvSpPr>
        <p:spPr>
          <a:xfrm>
            <a:off x="899592" y="3565204"/>
            <a:ext cx="1467068" cy="461665"/>
          </a:xfrm>
          <a:prstGeom prst="rect">
            <a:avLst/>
          </a:prstGeom>
          <a:noFill/>
        </p:spPr>
        <p:txBody>
          <a:bodyPr wrap="none" rtlCol="0">
            <a:spAutoFit/>
          </a:bodyPr>
          <a:lstStyle/>
          <a:p>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楷体" panose="02010609060101010101" pitchFamily="49" charset="-122"/>
                <a:ea typeface="楷体" panose="02010609060101010101" pitchFamily="49" charset="-122"/>
              </a:rPr>
              <a:t>召回</a:t>
            </a:r>
            <a:r>
              <a:rPr lang="zh-CN" altLang="en-US" sz="2400" dirty="0" smtClean="0">
                <a:latin typeface="楷体" panose="02010609060101010101" pitchFamily="49" charset="-122"/>
                <a:ea typeface="楷体" panose="02010609060101010101" pitchFamily="49" charset="-122"/>
              </a:rPr>
              <a:t>率</a:t>
            </a:r>
            <a:endParaRPr lang="zh-CN" altLang="en-US" sz="2400" dirty="0">
              <a:latin typeface="楷体" panose="02010609060101010101" pitchFamily="49" charset="-122"/>
              <a:ea typeface="楷体" panose="02010609060101010101" pitchFamily="49" charset="-122"/>
            </a:endParaRPr>
          </a:p>
        </p:txBody>
      </p:sp>
      <p:sp>
        <p:nvSpPr>
          <p:cNvPr id="36" name="文本框 35"/>
          <p:cNvSpPr txBox="1"/>
          <p:nvPr/>
        </p:nvSpPr>
        <p:spPr>
          <a:xfrm>
            <a:off x="899592" y="5020923"/>
            <a:ext cx="1202573" cy="461665"/>
          </a:xfrm>
          <a:prstGeom prst="rect">
            <a:avLst/>
          </a:prstGeom>
          <a:noFill/>
        </p:spPr>
        <p:txBody>
          <a:bodyPr wrap="none" rtlCol="0">
            <a:spAutoFit/>
          </a:bodyPr>
          <a:lstStyle/>
          <a:p>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(3) F</a:t>
            </a:r>
            <a:r>
              <a:rPr lang="en-US" altLang="zh-CN" sz="14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值</a:t>
            </a:r>
            <a:endParaRPr lang="zh-CN" altLang="en-US" sz="2400" dirty="0">
              <a:latin typeface="楷体" panose="02010609060101010101" pitchFamily="49" charset="-122"/>
              <a:ea typeface="楷体" panose="02010609060101010101" pitchFamily="49"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68821026"/>
              </p:ext>
            </p:extLst>
          </p:nvPr>
        </p:nvGraphicFramePr>
        <p:xfrm>
          <a:off x="1501452" y="4156913"/>
          <a:ext cx="1904109" cy="644940"/>
        </p:xfrm>
        <a:graphic>
          <a:graphicData uri="http://schemas.openxmlformats.org/presentationml/2006/ole">
            <mc:AlternateContent xmlns:mc="http://schemas.openxmlformats.org/markup-compatibility/2006">
              <mc:Choice xmlns:v="urn:schemas-microsoft-com:vml" Requires="v">
                <p:oleObj spid="_x0000_s37048" name="Equation" r:id="rId7" imgW="1180588" imgH="393529" progId="Equation.DSMT4">
                  <p:embed/>
                </p:oleObj>
              </mc:Choice>
              <mc:Fallback>
                <p:oleObj name="Equation" r:id="rId7" imgW="1180588" imgH="393529"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1452" y="4156913"/>
                        <a:ext cx="1904109" cy="644940"/>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219888485"/>
              </p:ext>
            </p:extLst>
          </p:nvPr>
        </p:nvGraphicFramePr>
        <p:xfrm>
          <a:off x="1501452" y="5656425"/>
          <a:ext cx="2625831" cy="644941"/>
        </p:xfrm>
        <a:graphic>
          <a:graphicData uri="http://schemas.openxmlformats.org/presentationml/2006/ole">
            <mc:AlternateContent xmlns:mc="http://schemas.openxmlformats.org/markup-compatibility/2006">
              <mc:Choice xmlns:v="urn:schemas-microsoft-com:vml" Requires="v">
                <p:oleObj spid="_x0000_s37049" name="Equation" r:id="rId9" imgW="1637589" imgH="393529" progId="Equation.DSMT4">
                  <p:embed/>
                </p:oleObj>
              </mc:Choice>
              <mc:Fallback>
                <p:oleObj name="Equation" r:id="rId9" imgW="1637589" imgH="393529"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1452" y="5656425"/>
                        <a:ext cx="2625831" cy="644941"/>
                      </a:xfrm>
                      <a:prstGeom prst="rect">
                        <a:avLst/>
                      </a:prstGeom>
                      <a:noFill/>
                    </p:spPr>
                  </p:pic>
                </p:oleObj>
              </mc:Fallback>
            </mc:AlternateContent>
          </a:graphicData>
        </a:graphic>
      </p:graphicFrame>
    </p:spTree>
    <p:extLst>
      <p:ext uri="{BB962C8B-B14F-4D97-AF65-F5344CB8AC3E}">
        <p14:creationId xmlns:p14="http://schemas.microsoft.com/office/powerpoint/2010/main" val="174145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2700"/>
            <a:ext cx="9148763" cy="1138238"/>
            <a:chOff x="0" y="-12700"/>
            <a:chExt cx="9148763" cy="1138238"/>
          </a:xfrm>
        </p:grpSpPr>
        <p:pic>
          <p:nvPicPr>
            <p:cNvPr id="3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 descr="武汉理工大学校徽和校名"/>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22491" y="5949527"/>
            <a:ext cx="9132065"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Text Box 4"/>
          <p:cNvSpPr txBox="1">
            <a:spLocks noChangeArrowheads="1"/>
          </p:cNvSpPr>
          <p:nvPr/>
        </p:nvSpPr>
        <p:spPr bwMode="auto">
          <a:xfrm>
            <a:off x="179512" y="256609"/>
            <a:ext cx="6408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lvl="0" eaLnBrk="1" fontAlgn="auto" latinLnBrk="1" hangingPunct="1">
              <a:spcAft>
                <a:spcPts val="0"/>
              </a:spcAft>
              <a:defRPr/>
            </a:pPr>
            <a:r>
              <a:rPr lang="zh-CN" altLang="zh-CN"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中文微博情感特征的提取</a:t>
            </a:r>
            <a:endPar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22" name="矩形 23"/>
          <p:cNvSpPr>
            <a:spLocks noChangeArrowheads="1"/>
          </p:cNvSpPr>
          <p:nvPr/>
        </p:nvSpPr>
        <p:spPr bwMode="auto">
          <a:xfrm>
            <a:off x="357188" y="142875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楷体" panose="02010609060101010101" pitchFamily="49" charset="-122"/>
                <a:ea typeface="楷体" panose="02010609060101010101" pitchFamily="49" charset="-122"/>
              </a:rPr>
              <a:t>实验与结果分析：</a:t>
            </a:r>
            <a:endParaRPr lang="zh-CN" altLang="en-US" sz="2400" dirty="0">
              <a:latin typeface="楷体" panose="02010609060101010101" pitchFamily="49" charset="-122"/>
              <a:ea typeface="楷体" panose="02010609060101010101" pitchFamily="49" charset="-122"/>
            </a:endParaRPr>
          </a:p>
        </p:txBody>
      </p:sp>
      <p:pic>
        <p:nvPicPr>
          <p:cNvPr id="25" name="图片 24" descr="C:\Users\Administrator\Desktop\untitled.png"/>
          <p:cNvPicPr/>
          <p:nvPr/>
        </p:nvPicPr>
        <p:blipFill>
          <a:blip r:embed="rId4">
            <a:extLst>
              <a:ext uri="{28A0092B-C50C-407E-A947-70E740481C1C}">
                <a14:useLocalDpi xmlns:a14="http://schemas.microsoft.com/office/drawing/2010/main" val="0"/>
              </a:ext>
            </a:extLst>
          </a:blip>
          <a:srcRect/>
          <a:stretch>
            <a:fillRect/>
          </a:stretch>
        </p:blipFill>
        <p:spPr bwMode="auto">
          <a:xfrm>
            <a:off x="683568" y="2018514"/>
            <a:ext cx="7920880" cy="4231011"/>
          </a:xfrm>
          <a:prstGeom prst="rect">
            <a:avLst/>
          </a:prstGeom>
          <a:noFill/>
          <a:ln>
            <a:noFill/>
          </a:ln>
        </p:spPr>
      </p:pic>
      <p:sp>
        <p:nvSpPr>
          <p:cNvPr id="4" name="矩形 3"/>
          <p:cNvSpPr/>
          <p:nvPr/>
        </p:nvSpPr>
        <p:spPr>
          <a:xfrm>
            <a:off x="2843808" y="6377624"/>
            <a:ext cx="2749471" cy="400110"/>
          </a:xfrm>
          <a:prstGeom prst="rect">
            <a:avLst/>
          </a:prstGeom>
        </p:spPr>
        <p:txBody>
          <a:bodyPr wrap="none">
            <a:spAutoFit/>
          </a:bodyPr>
          <a:lstStyle/>
          <a:p>
            <a:r>
              <a:rPr lang="zh-CN" altLang="zh-CN" sz="2000" dirty="0">
                <a:latin typeface="楷体" panose="02010609060101010101" pitchFamily="49" charset="-122"/>
                <a:ea typeface="楷体" panose="02010609060101010101" pitchFamily="49" charset="-122"/>
              </a:rPr>
              <a:t>三种方法对比实验结果</a:t>
            </a:r>
            <a:endParaRPr lang="zh-CN" altLang="en-US" sz="2000" dirty="0">
              <a:latin typeface="楷体" panose="02010609060101010101" pitchFamily="49" charset="-122"/>
              <a:ea typeface="楷体" panose="02010609060101010101" pitchFamily="49" charset="-122"/>
            </a:endParaRPr>
          </a:p>
        </p:txBody>
      </p:sp>
      <p:sp>
        <p:nvSpPr>
          <p:cNvPr id="26" name="TextBox 4"/>
          <p:cNvSpPr txBox="1"/>
          <p:nvPr/>
        </p:nvSpPr>
        <p:spPr>
          <a:xfrm>
            <a:off x="357188" y="5626196"/>
            <a:ext cx="8317110" cy="1323439"/>
          </a:xfrm>
          <a:prstGeom prst="rect">
            <a:avLst/>
          </a:prstGeom>
          <a:solidFill>
            <a:schemeClr val="accent1">
              <a:lumMod val="20000"/>
              <a:lumOff val="80000"/>
            </a:schemeClr>
          </a:solidFill>
        </p:spPr>
        <p:txBody>
          <a:bodyPr wrap="square">
            <a:spAutoFit/>
          </a:bodyPr>
          <a:lstStyle/>
          <a:p>
            <a:pPr algn="just">
              <a:buFont typeface="Arial" charset="0"/>
              <a:buNone/>
              <a:defRPr/>
            </a:pPr>
            <a:r>
              <a:rPr lang="zh-CN" altLang="en-US" sz="4000" dirty="0">
                <a:solidFill>
                  <a:srgbClr val="FF0000"/>
                </a:solidFill>
                <a:effectLst>
                  <a:outerShdw blurRad="38100" dist="38100" dir="2700000" algn="tl">
                    <a:srgbClr val="000000">
                      <a:alpha val="43137"/>
                    </a:srgbClr>
                  </a:outerShdw>
                </a:effectLst>
                <a:latin typeface="华文新魏" pitchFamily="2" charset="-122"/>
                <a:ea typeface="华文新魏" pitchFamily="2" charset="-122"/>
              </a:rPr>
              <a:t>结论：本文特征提取方法的</a:t>
            </a:r>
            <a:r>
              <a:rPr lang="en-US" altLang="zh-CN" sz="4000" dirty="0" smtClean="0">
                <a:solidFill>
                  <a:srgbClr val="FF0000"/>
                </a:solidFill>
                <a:effectLst>
                  <a:outerShdw blurRad="38100" dist="38100" dir="2700000" algn="tl">
                    <a:srgbClr val="000000">
                      <a:alpha val="43137"/>
                    </a:srgbClr>
                  </a:outerShdw>
                </a:effectLst>
                <a:latin typeface="华文新魏" pitchFamily="2" charset="-122"/>
                <a:ea typeface="华文新魏" pitchFamily="2" charset="-122"/>
              </a:rPr>
              <a:t>F1</a:t>
            </a:r>
            <a:r>
              <a:rPr lang="zh-CN" altLang="en-US" sz="4000" dirty="0">
                <a:solidFill>
                  <a:srgbClr val="FF0000"/>
                </a:solidFill>
                <a:effectLst>
                  <a:outerShdw blurRad="38100" dist="38100" dir="2700000" algn="tl">
                    <a:srgbClr val="000000">
                      <a:alpha val="43137"/>
                    </a:srgbClr>
                  </a:outerShdw>
                </a:effectLst>
                <a:latin typeface="华文新魏" pitchFamily="2" charset="-122"/>
                <a:ea typeface="华文新魏" pitchFamily="2" charset="-122"/>
              </a:rPr>
              <a:t>值高于另外两种方法</a:t>
            </a:r>
            <a:endParaRPr lang="en-US" altLang="zh-CN" sz="4000" dirty="0" smtClean="0">
              <a:solidFill>
                <a:srgbClr val="FF0000"/>
              </a:solidFill>
              <a:effectLst>
                <a:outerShdw blurRad="38100" dist="38100" dir="2700000" algn="tl">
                  <a:srgbClr val="000000">
                    <a:alpha val="43137"/>
                  </a:srgbClr>
                </a:outerShdw>
              </a:effectLst>
              <a:latin typeface="华文新魏" pitchFamily="2" charset="-122"/>
              <a:ea typeface="华文新魏" pitchFamily="2" charset="-122"/>
            </a:endParaRPr>
          </a:p>
        </p:txBody>
      </p:sp>
    </p:spTree>
    <p:extLst>
      <p:ext uri="{BB962C8B-B14F-4D97-AF65-F5344CB8AC3E}">
        <p14:creationId xmlns:p14="http://schemas.microsoft.com/office/powerpoint/2010/main" val="104285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434975" y="415925"/>
            <a:ext cx="595035" cy="584775"/>
          </a:xfrm>
          <a:prstGeom prst="rect">
            <a:avLst/>
          </a:prstGeom>
          <a:noFill/>
          <a:ln w="9525">
            <a:noFill/>
            <a:miter lim="800000"/>
            <a:headEnd/>
            <a:tailEnd/>
          </a:ln>
        </p:spPr>
        <p:txBody>
          <a:bodyPr wrap="none">
            <a:spAutoFit/>
          </a:bodyPr>
          <a:lstStyle/>
          <a:p>
            <a:pPr eaLnBrk="1" hangingPunct="1"/>
            <a:r>
              <a:rPr lang="zh-CN" altLang="en-US" sz="3200" b="1" dirty="0">
                <a:solidFill>
                  <a:schemeClr val="bg1"/>
                </a:solidFill>
                <a:latin typeface="微软雅黑" pitchFamily="34" charset="-122"/>
                <a:ea typeface="微软雅黑" pitchFamily="34" charset="-122"/>
              </a:rPr>
              <a:t>三</a:t>
            </a:r>
          </a:p>
        </p:txBody>
      </p:sp>
      <p:sp>
        <p:nvSpPr>
          <p:cNvPr id="11" name="矩形 10"/>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2"/>
          <p:cNvSpPr txBox="1">
            <a:spLocks noChangeArrowheads="1"/>
          </p:cNvSpPr>
          <p:nvPr/>
        </p:nvSpPr>
        <p:spPr bwMode="auto">
          <a:xfrm>
            <a:off x="1619672" y="470723"/>
            <a:ext cx="3431753" cy="584775"/>
          </a:xfrm>
          <a:prstGeom prst="rect">
            <a:avLst/>
          </a:prstGeom>
          <a:noFill/>
          <a:ln w="9525">
            <a:noFill/>
            <a:miter lim="800000"/>
            <a:headEnd/>
            <a:tailEnd/>
          </a:ln>
        </p:spPr>
        <p:txBody>
          <a:bodyPr wrap="square">
            <a:spAutoFit/>
          </a:bodyPr>
          <a:lstStyle/>
          <a:p>
            <a:pPr eaLnBrk="1" hangingPunct="1"/>
            <a:r>
              <a:rPr lang="zh-CN" altLang="en-US" sz="32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主要研究内容</a:t>
            </a:r>
            <a:endParaRPr lang="zh-CN" altLang="en-US" sz="32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grpSp>
        <p:nvGrpSpPr>
          <p:cNvPr id="32" name="组合 48"/>
          <p:cNvGrpSpPr>
            <a:grpSpLocks/>
          </p:cNvGrpSpPr>
          <p:nvPr/>
        </p:nvGrpSpPr>
        <p:grpSpPr bwMode="auto">
          <a:xfrm>
            <a:off x="1123950" y="2376485"/>
            <a:ext cx="7162800" cy="537907"/>
            <a:chOff x="762000" y="1981200"/>
            <a:chExt cx="7162800" cy="537611"/>
          </a:xfrm>
        </p:grpSpPr>
        <p:sp>
          <p:nvSpPr>
            <p:cNvPr id="33" name="AutoShape 12"/>
            <p:cNvSpPr>
              <a:spLocks noChangeArrowheads="1"/>
            </p:cNvSpPr>
            <p:nvPr/>
          </p:nvSpPr>
          <p:spPr bwMode="auto">
            <a:xfrm>
              <a:off x="762000" y="1981200"/>
              <a:ext cx="7010400" cy="533106"/>
            </a:xfrm>
            <a:prstGeom prst="flowChartAlternateProcess">
              <a:avLst/>
            </a:prstGeom>
            <a:solidFill>
              <a:srgbClr val="EAE9F4"/>
            </a:solidFill>
            <a:ln w="9525" algn="ctr">
              <a:solidFill>
                <a:srgbClr val="EAE9F4"/>
              </a:solidFill>
              <a:miter lim="800000"/>
              <a:headEnd/>
              <a:tailEnd/>
            </a:ln>
            <a:effectLst>
              <a:outerShdw dist="107763" dir="2700000" algn="ctr" rotWithShape="0">
                <a:srgbClr val="808080">
                  <a:alpha val="50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4" name="Rectangle 13"/>
            <p:cNvSpPr>
              <a:spLocks noChangeArrowheads="1"/>
            </p:cNvSpPr>
            <p:nvPr/>
          </p:nvSpPr>
          <p:spPr bwMode="auto">
            <a:xfrm>
              <a:off x="1222375" y="2057400"/>
              <a:ext cx="6702425" cy="4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1" hangingPunct="1">
                <a:lnSpc>
                  <a:spcPct val="100000"/>
                </a:lnSpc>
                <a:spcBef>
                  <a:spcPct val="0"/>
                </a:spcBef>
                <a:spcAft>
                  <a:spcPts val="0"/>
                </a:spcAft>
                <a:buClrTx/>
                <a:buSzTx/>
                <a:buFontTx/>
                <a:buNone/>
                <a:tabLst/>
                <a:defRPr/>
              </a:pPr>
              <a:r>
                <a:rPr kumimoji="1" lang="zh-CN" altLang="zh-CN" sz="2400" kern="0" dirty="0">
                  <a:solidFill>
                    <a:srgbClr val="000066"/>
                  </a:solidFill>
                  <a:latin typeface="楷体" panose="02010609060101010101" pitchFamily="49" charset="-122"/>
                  <a:ea typeface="楷体" panose="02010609060101010101" pitchFamily="49" charset="-122"/>
                </a:rPr>
                <a:t>中文微博情感特征的提取</a:t>
              </a:r>
              <a:endParaRPr kumimoji="1" lang="zh-CN" altLang="en-US" sz="2400" kern="0" dirty="0">
                <a:solidFill>
                  <a:srgbClr val="000066"/>
                </a:solidFill>
                <a:latin typeface="楷体" panose="02010609060101010101" pitchFamily="49" charset="-122"/>
                <a:ea typeface="楷体" panose="02010609060101010101" pitchFamily="49" charset="-122"/>
              </a:endParaRPr>
            </a:p>
          </p:txBody>
        </p:sp>
        <p:sp>
          <p:nvSpPr>
            <p:cNvPr id="35" name="Oval 14"/>
            <p:cNvSpPr>
              <a:spLocks noChangeArrowheads="1"/>
            </p:cNvSpPr>
            <p:nvPr/>
          </p:nvSpPr>
          <p:spPr bwMode="auto">
            <a:xfrm>
              <a:off x="914400" y="2133600"/>
              <a:ext cx="304800" cy="304800"/>
            </a:xfrm>
            <a:prstGeom prst="ellipse">
              <a:avLst/>
            </a:prstGeom>
            <a:gradFill rotWithShape="1">
              <a:gsLst>
                <a:gs pos="0">
                  <a:srgbClr val="3366CC"/>
                </a:gs>
                <a:gs pos="100000">
                  <a:srgbClr val="000066"/>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rPr>
                <a:t>1</a:t>
              </a:r>
            </a:p>
          </p:txBody>
        </p:sp>
      </p:grpSp>
      <p:grpSp>
        <p:nvGrpSpPr>
          <p:cNvPr id="40" name="组合 56"/>
          <p:cNvGrpSpPr>
            <a:grpSpLocks/>
          </p:cNvGrpSpPr>
          <p:nvPr/>
        </p:nvGrpSpPr>
        <p:grpSpPr bwMode="auto">
          <a:xfrm>
            <a:off x="1123950" y="4281488"/>
            <a:ext cx="7010400" cy="538162"/>
            <a:chOff x="762000" y="3886200"/>
            <a:chExt cx="7010400" cy="537865"/>
          </a:xfrm>
        </p:grpSpPr>
        <p:sp>
          <p:nvSpPr>
            <p:cNvPr id="41" name="AutoShape 20"/>
            <p:cNvSpPr>
              <a:spLocks noChangeArrowheads="1"/>
            </p:cNvSpPr>
            <p:nvPr/>
          </p:nvSpPr>
          <p:spPr bwMode="auto">
            <a:xfrm>
              <a:off x="762000" y="3886200"/>
              <a:ext cx="7010400" cy="533106"/>
            </a:xfrm>
            <a:prstGeom prst="flowChartAlternateProcess">
              <a:avLst/>
            </a:prstGeom>
            <a:solidFill>
              <a:srgbClr val="EAE9F4"/>
            </a:solidFill>
            <a:ln w="9525" algn="ctr">
              <a:solidFill>
                <a:srgbClr val="EAE9F4"/>
              </a:solidFill>
              <a:miter lim="800000"/>
              <a:headEnd/>
              <a:tailEnd/>
            </a:ln>
            <a:effectLst>
              <a:outerShdw dist="107763" dir="2700000" algn="ctr" rotWithShape="0">
                <a:srgbClr val="808080">
                  <a:alpha val="50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2" name="Rectangle 21"/>
            <p:cNvSpPr>
              <a:spLocks noChangeArrowheads="1"/>
            </p:cNvSpPr>
            <p:nvPr/>
          </p:nvSpPr>
          <p:spPr bwMode="auto">
            <a:xfrm>
              <a:off x="1222375" y="3962400"/>
              <a:ext cx="6550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1" hangingPunct="1">
                <a:lnSpc>
                  <a:spcPct val="100000"/>
                </a:lnSpc>
                <a:spcBef>
                  <a:spcPct val="0"/>
                </a:spcBef>
                <a:spcAft>
                  <a:spcPts val="0"/>
                </a:spcAft>
                <a:buClrTx/>
                <a:buSzTx/>
                <a:buFontTx/>
                <a:buNone/>
                <a:tabLst/>
                <a:defRPr/>
              </a:pPr>
              <a:r>
                <a:rPr kumimoji="1" lang="zh-CN" altLang="en-US" sz="2400" kern="0" dirty="0">
                  <a:solidFill>
                    <a:srgbClr val="000066"/>
                  </a:solidFill>
                  <a:latin typeface="楷体" panose="02010609060101010101" pitchFamily="49" charset="-122"/>
                  <a:ea typeface="楷体" panose="02010609060101010101" pitchFamily="49" charset="-122"/>
                </a:rPr>
                <a:t>基于协同学习算法的中文微博情感极性分析</a:t>
              </a:r>
              <a:endParaRPr kumimoji="1" lang="zh-CN" altLang="en-US" sz="2400" b="0" i="0" u="none" strike="noStrike" kern="0" cap="none" spc="0" normalizeH="0" baseline="0" noProof="0" dirty="0" smtClean="0">
                <a:ln>
                  <a:noFill/>
                </a:ln>
                <a:solidFill>
                  <a:srgbClr val="000066"/>
                </a:solidFill>
                <a:effectLst/>
                <a:uLnTx/>
                <a:uFillTx/>
                <a:latin typeface="楷体" panose="02010609060101010101" pitchFamily="49" charset="-122"/>
                <a:ea typeface="楷体" panose="02010609060101010101" pitchFamily="49" charset="-122"/>
              </a:endParaRPr>
            </a:p>
          </p:txBody>
        </p:sp>
        <p:sp>
          <p:nvSpPr>
            <p:cNvPr id="43" name="Oval 22"/>
            <p:cNvSpPr>
              <a:spLocks noChangeArrowheads="1"/>
            </p:cNvSpPr>
            <p:nvPr/>
          </p:nvSpPr>
          <p:spPr bwMode="auto">
            <a:xfrm>
              <a:off x="914400" y="4038600"/>
              <a:ext cx="304800" cy="304800"/>
            </a:xfrm>
            <a:prstGeom prst="ellipse">
              <a:avLst/>
            </a:prstGeom>
            <a:gradFill rotWithShape="1">
              <a:gsLst>
                <a:gs pos="0">
                  <a:srgbClr val="3366CC"/>
                </a:gs>
                <a:gs pos="100000">
                  <a:srgbClr val="000066"/>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rPr>
                <a:t>3</a:t>
              </a:r>
            </a:p>
          </p:txBody>
        </p:sp>
      </p:grpSp>
      <p:grpSp>
        <p:nvGrpSpPr>
          <p:cNvPr id="36" name="组合 52"/>
          <p:cNvGrpSpPr>
            <a:grpSpLocks/>
          </p:cNvGrpSpPr>
          <p:nvPr/>
        </p:nvGrpSpPr>
        <p:grpSpPr bwMode="auto">
          <a:xfrm>
            <a:off x="1123950" y="3290888"/>
            <a:ext cx="7010400" cy="538162"/>
            <a:chOff x="762000" y="2895600"/>
            <a:chExt cx="7010400" cy="537865"/>
          </a:xfrm>
        </p:grpSpPr>
        <p:sp>
          <p:nvSpPr>
            <p:cNvPr id="37" name="AutoShape 16"/>
            <p:cNvSpPr>
              <a:spLocks noChangeArrowheads="1"/>
            </p:cNvSpPr>
            <p:nvPr/>
          </p:nvSpPr>
          <p:spPr bwMode="auto">
            <a:xfrm>
              <a:off x="762000" y="2895600"/>
              <a:ext cx="7010400" cy="533106"/>
            </a:xfrm>
            <a:prstGeom prst="flowChartAlternateProcess">
              <a:avLst/>
            </a:prstGeom>
            <a:solidFill>
              <a:srgbClr val="EAE9F4"/>
            </a:solidFill>
            <a:ln w="9525" algn="ctr">
              <a:solidFill>
                <a:srgbClr val="EAE9F4"/>
              </a:solidFill>
              <a:miter lim="800000"/>
              <a:headEnd/>
              <a:tailEnd/>
            </a:ln>
            <a:effectLst>
              <a:outerShdw dist="107763" dir="2700000" algn="ctr" rotWithShape="0">
                <a:srgbClr val="808080">
                  <a:alpha val="50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Rectangle 17"/>
            <p:cNvSpPr>
              <a:spLocks noChangeArrowheads="1"/>
            </p:cNvSpPr>
            <p:nvPr/>
          </p:nvSpPr>
          <p:spPr bwMode="auto">
            <a:xfrm>
              <a:off x="1222375" y="2971800"/>
              <a:ext cx="6550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1" hangingPunct="1">
                <a:lnSpc>
                  <a:spcPct val="100000"/>
                </a:lnSpc>
                <a:spcBef>
                  <a:spcPct val="0"/>
                </a:spcBef>
                <a:spcAft>
                  <a:spcPts val="0"/>
                </a:spcAft>
                <a:buClrTx/>
                <a:buSzTx/>
                <a:buFontTx/>
                <a:buNone/>
                <a:tabLst/>
                <a:defRPr/>
              </a:pPr>
              <a:r>
                <a:rPr kumimoji="1" lang="zh-CN" altLang="en-US" sz="2400" kern="0" dirty="0">
                  <a:solidFill>
                    <a:srgbClr val="000066"/>
                  </a:solidFill>
                  <a:latin typeface="楷体" panose="02010609060101010101" pitchFamily="49" charset="-122"/>
                  <a:ea typeface="楷体" panose="02010609060101010101" pitchFamily="49" charset="-122"/>
                </a:rPr>
                <a:t>基于主动学习算法的中文微博情感极性分析</a:t>
              </a:r>
              <a:endParaRPr kumimoji="1" lang="zh-CN" altLang="en-US" sz="2400" b="0" i="0" u="none" strike="noStrike" kern="0" cap="none" spc="0" normalizeH="0" baseline="0" noProof="0" dirty="0" smtClean="0">
                <a:ln>
                  <a:noFill/>
                </a:ln>
                <a:solidFill>
                  <a:srgbClr val="000066"/>
                </a:solidFill>
                <a:effectLst/>
                <a:uLnTx/>
                <a:uFillTx/>
                <a:latin typeface="楷体" panose="02010609060101010101" pitchFamily="49" charset="-122"/>
                <a:ea typeface="楷体" panose="02010609060101010101" pitchFamily="49" charset="-122"/>
              </a:endParaRPr>
            </a:p>
          </p:txBody>
        </p:sp>
        <p:sp>
          <p:nvSpPr>
            <p:cNvPr id="39" name="Oval 18"/>
            <p:cNvSpPr>
              <a:spLocks noChangeArrowheads="1"/>
            </p:cNvSpPr>
            <p:nvPr/>
          </p:nvSpPr>
          <p:spPr bwMode="auto">
            <a:xfrm>
              <a:off x="914400" y="3048000"/>
              <a:ext cx="304800" cy="304800"/>
            </a:xfrm>
            <a:prstGeom prst="ellipse">
              <a:avLst/>
            </a:prstGeom>
            <a:gradFill rotWithShape="1">
              <a:gsLst>
                <a:gs pos="0">
                  <a:srgbClr val="3366CC"/>
                </a:gs>
                <a:gs pos="100000">
                  <a:srgbClr val="000066"/>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rPr>
                <a:t>2</a:t>
              </a:r>
            </a:p>
          </p:txBody>
        </p:sp>
      </p:grpSp>
      <p:sp>
        <p:nvSpPr>
          <p:cNvPr id="18" name="TextBox 25"/>
          <p:cNvSpPr txBox="1">
            <a:spLocks noChangeArrowheads="1"/>
          </p:cNvSpPr>
          <p:nvPr/>
        </p:nvSpPr>
        <p:spPr bwMode="auto">
          <a:xfrm>
            <a:off x="7493000" y="3295395"/>
            <a:ext cx="428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dirty="0">
                <a:solidFill>
                  <a:srgbClr val="FF0000"/>
                </a:solidFill>
                <a:sym typeface="Wingdings" panose="05000000000000000000" pitchFamily="2" charset="2"/>
              </a:rPr>
              <a:t></a:t>
            </a:r>
            <a:endParaRPr lang="zh-CN" altLang="en-US" sz="4000" dirty="0">
              <a:solidFill>
                <a:srgbClr val="FF0000"/>
              </a:solidFill>
            </a:endParaRPr>
          </a:p>
        </p:txBody>
      </p:sp>
    </p:spTree>
    <p:extLst>
      <p:ext uri="{BB962C8B-B14F-4D97-AF65-F5344CB8AC3E}">
        <p14:creationId xmlns:p14="http://schemas.microsoft.com/office/powerpoint/2010/main" val="23498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2700"/>
            <a:ext cx="9148763" cy="1138238"/>
            <a:chOff x="0" y="-12700"/>
            <a:chExt cx="9148763" cy="1138238"/>
          </a:xfrm>
        </p:grpSpPr>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2"/>
          <p:cNvSpPr txBox="1">
            <a:spLocks noChangeArrowheads="1"/>
          </p:cNvSpPr>
          <p:nvPr/>
        </p:nvSpPr>
        <p:spPr bwMode="auto">
          <a:xfrm>
            <a:off x="179512" y="273900"/>
            <a:ext cx="6984776"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基于主动学习算法的中文微博情感极性分析</a:t>
            </a:r>
          </a:p>
        </p:txBody>
      </p:sp>
      <p:pic>
        <p:nvPicPr>
          <p:cNvPr id="14" name="图片 13"/>
          <p:cNvPicPr/>
          <p:nvPr/>
        </p:nvPicPr>
        <p:blipFill>
          <a:blip r:embed="rId5">
            <a:extLst>
              <a:ext uri="{28A0092B-C50C-407E-A947-70E740481C1C}">
                <a14:useLocalDpi xmlns:a14="http://schemas.microsoft.com/office/drawing/2010/main" val="0"/>
              </a:ext>
            </a:extLst>
          </a:blip>
          <a:stretch>
            <a:fillRect/>
          </a:stretch>
        </p:blipFill>
        <p:spPr>
          <a:xfrm>
            <a:off x="683569" y="1364604"/>
            <a:ext cx="7920880" cy="4491699"/>
          </a:xfrm>
          <a:prstGeom prst="rect">
            <a:avLst/>
          </a:prstGeom>
        </p:spPr>
      </p:pic>
      <p:sp>
        <p:nvSpPr>
          <p:cNvPr id="15" name="矩形 33"/>
          <p:cNvSpPr>
            <a:spLocks noChangeArrowheads="1"/>
          </p:cNvSpPr>
          <p:nvPr/>
        </p:nvSpPr>
        <p:spPr bwMode="auto">
          <a:xfrm>
            <a:off x="1928813" y="6000750"/>
            <a:ext cx="5357812" cy="400050"/>
          </a:xfrm>
          <a:prstGeom prst="rect">
            <a:avLst/>
          </a:prstGeom>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dirty="0">
                <a:latin typeface="Times New Roman" panose="02020603050405020304" pitchFamily="18" charset="0"/>
                <a:ea typeface="楷体" panose="02010609060101010101" pitchFamily="49" charset="-122"/>
              </a:rPr>
              <a:t>主动学习算法框架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2700"/>
            <a:ext cx="9148763" cy="1138238"/>
            <a:chOff x="0" y="-12700"/>
            <a:chExt cx="9148763" cy="1138238"/>
          </a:xfrm>
        </p:grpSpPr>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2"/>
          <p:cNvSpPr txBox="1">
            <a:spLocks noChangeArrowheads="1"/>
          </p:cNvSpPr>
          <p:nvPr/>
        </p:nvSpPr>
        <p:spPr bwMode="auto">
          <a:xfrm>
            <a:off x="179512" y="273900"/>
            <a:ext cx="6984776"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基于主动学习算法的中文微博情感极性分析</a:t>
            </a:r>
          </a:p>
        </p:txBody>
      </p:sp>
      <p:grpSp>
        <p:nvGrpSpPr>
          <p:cNvPr id="17" name="Group 3"/>
          <p:cNvGrpSpPr>
            <a:grpSpLocks/>
          </p:cNvGrpSpPr>
          <p:nvPr/>
        </p:nvGrpSpPr>
        <p:grpSpPr bwMode="auto">
          <a:xfrm>
            <a:off x="5562600" y="3213100"/>
            <a:ext cx="3041650" cy="2528806"/>
            <a:chOff x="0" y="0"/>
            <a:chExt cx="1315" cy="1308"/>
          </a:xfrm>
        </p:grpSpPr>
        <p:sp>
          <p:nvSpPr>
            <p:cNvPr id="18" name="AutoShape 4"/>
            <p:cNvSpPr>
              <a:spLocks noChangeArrowheads="1"/>
            </p:cNvSpPr>
            <p:nvPr/>
          </p:nvSpPr>
          <p:spPr bwMode="auto">
            <a:xfrm>
              <a:off x="0" y="0"/>
              <a:ext cx="1315" cy="1308"/>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Verdana" panose="020B0604030504040204" pitchFamily="34" charset="0"/>
                <a:ea typeface="宋体" panose="02010600030101010101" pitchFamily="2" charset="-122"/>
              </a:endParaRPr>
            </a:p>
          </p:txBody>
        </p:sp>
        <p:sp>
          <p:nvSpPr>
            <p:cNvPr id="19" name="Text Box 5"/>
            <p:cNvSpPr txBox="1">
              <a:spLocks noChangeArrowheads="1"/>
            </p:cNvSpPr>
            <p:nvPr/>
          </p:nvSpPr>
          <p:spPr bwMode="auto">
            <a:xfrm>
              <a:off x="6" y="79"/>
              <a:ext cx="1309" cy="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defRPr/>
              </a:pPr>
              <a:r>
                <a:rPr lang="zh-CN" altLang="zh-CN" sz="2000" dirty="0">
                  <a:solidFill>
                    <a:srgbClr val="000000"/>
                  </a:solidFill>
                  <a:latin typeface="华文行楷" pitchFamily="2" charset="-122"/>
                  <a:ea typeface="华文行楷" pitchFamily="2" charset="-122"/>
                </a:rPr>
                <a:t>置信度</a:t>
              </a:r>
              <a:r>
                <a:rPr lang="zh-CN" altLang="zh-CN" sz="2000" dirty="0" smtClean="0">
                  <a:solidFill>
                    <a:srgbClr val="000000"/>
                  </a:solidFill>
                  <a:latin typeface="华文行楷" pitchFamily="2" charset="-122"/>
                  <a:ea typeface="华文行楷" pitchFamily="2" charset="-122"/>
                </a:rPr>
                <a:t>最高</a:t>
              </a:r>
              <a:r>
                <a:rPr lang="zh-CN" altLang="en-US" sz="2000" dirty="0" smtClean="0">
                  <a:solidFill>
                    <a:srgbClr val="000000"/>
                  </a:solidFill>
                  <a:latin typeface="华文行楷" pitchFamily="2" charset="-122"/>
                  <a:ea typeface="华文行楷" pitchFamily="2" charset="-122"/>
                </a:rPr>
                <a:t>选择策略</a:t>
              </a:r>
              <a:endParaRPr lang="en-US" altLang="zh-CN" sz="2000" dirty="0">
                <a:solidFill>
                  <a:srgbClr val="000000"/>
                </a:solidFill>
                <a:latin typeface="华文行楷" pitchFamily="2" charset="-122"/>
                <a:ea typeface="华文行楷" pitchFamily="2" charset="-122"/>
              </a:endParaRPr>
            </a:p>
            <a:p>
              <a:pPr algn="just" eaLnBrk="0" hangingPunct="0">
                <a:defRPr/>
              </a:pPr>
              <a:endParaRPr lang="zh-CN" altLang="en-US" sz="1600" dirty="0">
                <a:latin typeface="华文新魏" pitchFamily="2" charset="-122"/>
                <a:ea typeface="华文新魏" pitchFamily="2" charset="-122"/>
              </a:endParaRPr>
            </a:p>
            <a:p>
              <a:pPr>
                <a:defRPr/>
              </a:pPr>
              <a:r>
                <a:rPr lang="zh-CN" altLang="en-US" dirty="0" smtClean="0">
                  <a:latin typeface="华文楷体" panose="02010600040101010101" pitchFamily="2" charset="-122"/>
                  <a:ea typeface="华文楷体" panose="02010600040101010101" pitchFamily="2" charset="-122"/>
                </a:rPr>
                <a:t> </a:t>
              </a:r>
              <a:endParaRPr lang="en-US" altLang="zh-CN" dirty="0" smtClean="0">
                <a:latin typeface="华文楷体" panose="02010600040101010101" pitchFamily="2" charset="-122"/>
                <a:ea typeface="华文楷体" panose="02010600040101010101" pitchFamily="2" charset="-122"/>
              </a:endParaRPr>
            </a:p>
            <a:p>
              <a:pPr algn="ctr">
                <a:defRPr/>
              </a:pPr>
              <a:r>
                <a:rPr lang="zh-CN" altLang="en-US" dirty="0" smtClean="0">
                  <a:latin typeface="华文楷体" panose="02010600040101010101" pitchFamily="2" charset="-122"/>
                  <a:ea typeface="华文楷体" panose="02010600040101010101" pitchFamily="2" charset="-122"/>
                </a:rPr>
                <a:t>选择</a:t>
              </a:r>
              <a:r>
                <a:rPr lang="zh-CN" altLang="en-US" dirty="0">
                  <a:latin typeface="华文楷体" panose="02010600040101010101" pitchFamily="2" charset="-122"/>
                  <a:ea typeface="华文楷体" panose="02010600040101010101" pitchFamily="2" charset="-122"/>
                </a:rPr>
                <a:t>分类结果中置信度最高的样本加入到训练集中</a:t>
              </a:r>
              <a:endParaRPr lang="en-US" altLang="zh-CN" dirty="0">
                <a:latin typeface="华文楷体" panose="02010600040101010101" pitchFamily="2" charset="-122"/>
                <a:ea typeface="华文楷体" panose="02010600040101010101" pitchFamily="2" charset="-122"/>
              </a:endParaRPr>
            </a:p>
            <a:p>
              <a:pPr eaLnBrk="0" hangingPunct="0">
                <a:buFont typeface="Arial" charset="0"/>
                <a:buNone/>
                <a:defRPr/>
              </a:pPr>
              <a:endParaRPr lang="en-US" altLang="zh-CN" dirty="0">
                <a:solidFill>
                  <a:srgbClr val="000000"/>
                </a:solidFill>
                <a:latin typeface="华文行楷" pitchFamily="2" charset="-122"/>
                <a:ea typeface="华文行楷" pitchFamily="2" charset="-122"/>
              </a:endParaRPr>
            </a:p>
          </p:txBody>
        </p:sp>
      </p:grpSp>
      <p:grpSp>
        <p:nvGrpSpPr>
          <p:cNvPr id="20" name="Group 6"/>
          <p:cNvGrpSpPr>
            <a:grpSpLocks/>
          </p:cNvGrpSpPr>
          <p:nvPr/>
        </p:nvGrpSpPr>
        <p:grpSpPr bwMode="auto">
          <a:xfrm>
            <a:off x="611188" y="3276600"/>
            <a:ext cx="2817812" cy="2528888"/>
            <a:chOff x="-471" y="0"/>
            <a:chExt cx="1911" cy="2046"/>
          </a:xfrm>
        </p:grpSpPr>
        <p:sp>
          <p:nvSpPr>
            <p:cNvPr id="21" name="AutoShape 7"/>
            <p:cNvSpPr>
              <a:spLocks noChangeArrowheads="1"/>
            </p:cNvSpPr>
            <p:nvPr/>
          </p:nvSpPr>
          <p:spPr bwMode="auto">
            <a:xfrm>
              <a:off x="-471" y="0"/>
              <a:ext cx="1911" cy="2046"/>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Verdana" panose="020B0604030504040204" pitchFamily="34" charset="0"/>
                <a:ea typeface="宋体" panose="02010600030101010101" pitchFamily="2" charset="-122"/>
              </a:endParaRPr>
            </a:p>
          </p:txBody>
        </p:sp>
        <p:sp>
          <p:nvSpPr>
            <p:cNvPr id="22" name="Text Box 8"/>
            <p:cNvSpPr txBox="1">
              <a:spLocks noChangeArrowheads="1"/>
            </p:cNvSpPr>
            <p:nvPr/>
          </p:nvSpPr>
          <p:spPr bwMode="auto">
            <a:xfrm>
              <a:off x="-471" y="96"/>
              <a:ext cx="1873"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dirty="0">
                  <a:solidFill>
                    <a:srgbClr val="000000"/>
                  </a:solidFill>
                  <a:latin typeface="华文行楷" pitchFamily="2" charset="-122"/>
                  <a:ea typeface="华文行楷" pitchFamily="2" charset="-122"/>
                </a:rPr>
                <a:t>不确定性选择</a:t>
              </a:r>
              <a:r>
                <a:rPr lang="zh-CN" altLang="en-US" sz="2000" dirty="0" smtClean="0">
                  <a:solidFill>
                    <a:srgbClr val="000000"/>
                  </a:solidFill>
                  <a:latin typeface="华文行楷" pitchFamily="2" charset="-122"/>
                  <a:ea typeface="华文行楷" pitchFamily="2" charset="-122"/>
                </a:rPr>
                <a:t>策略</a:t>
              </a:r>
              <a:endParaRPr lang="en-US" altLang="zh-CN" sz="2000" dirty="0" smtClean="0">
                <a:solidFill>
                  <a:srgbClr val="000000"/>
                </a:solidFill>
                <a:latin typeface="华文行楷" pitchFamily="2" charset="-122"/>
                <a:ea typeface="华文行楷" pitchFamily="2" charset="-122"/>
              </a:endParaRPr>
            </a:p>
            <a:p>
              <a:pPr algn="ctr">
                <a:defRPr/>
              </a:pPr>
              <a:endParaRPr lang="en-US" altLang="zh-CN" dirty="0">
                <a:solidFill>
                  <a:srgbClr val="000000"/>
                </a:solidFill>
                <a:latin typeface="华文行楷" pitchFamily="2" charset="-122"/>
                <a:ea typeface="华文行楷" pitchFamily="2" charset="-122"/>
              </a:endParaRPr>
            </a:p>
            <a:p>
              <a:pPr algn="ctr">
                <a:defRPr/>
              </a:pPr>
              <a:r>
                <a:rPr lang="zh-CN" altLang="zh-CN" dirty="0">
                  <a:latin typeface="华文楷体" panose="02010600040101010101" pitchFamily="2" charset="-122"/>
                  <a:ea typeface="华文楷体" panose="02010600040101010101" pitchFamily="2" charset="-122"/>
                </a:rPr>
                <a:t>不确定性选择策略主要根据当前分类器预测未标注样本所属类别的不确定程度进行挑选</a:t>
              </a:r>
              <a:r>
                <a:rPr lang="zh-CN" altLang="zh-CN" dirty="0">
                  <a:latin typeface="华文新魏" pitchFamily="2" charset="-122"/>
                  <a:ea typeface="华文新魏" pitchFamily="2" charset="-122"/>
                </a:rPr>
                <a:t>。</a:t>
              </a:r>
              <a:endParaRPr lang="zh-CN" altLang="en-US" dirty="0">
                <a:latin typeface="华文新魏" pitchFamily="2" charset="-122"/>
                <a:ea typeface="华文新魏" pitchFamily="2" charset="-122"/>
              </a:endParaRPr>
            </a:p>
            <a:p>
              <a:pPr algn="ctr">
                <a:defRPr/>
              </a:pPr>
              <a:endParaRPr lang="en-US" altLang="zh-CN" dirty="0" smtClean="0">
                <a:solidFill>
                  <a:srgbClr val="000000"/>
                </a:solidFill>
                <a:latin typeface="华文行楷" pitchFamily="2" charset="-122"/>
                <a:ea typeface="华文行楷" pitchFamily="2" charset="-122"/>
              </a:endParaRPr>
            </a:p>
          </p:txBody>
        </p:sp>
      </p:grpSp>
      <p:sp>
        <p:nvSpPr>
          <p:cNvPr id="23" name="未知"/>
          <p:cNvSpPr>
            <a:spLocks/>
          </p:cNvSpPr>
          <p:nvPr/>
        </p:nvSpPr>
        <p:spPr bwMode="auto">
          <a:xfrm>
            <a:off x="3222625" y="3179763"/>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31765"/>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defRPr/>
            </a:pPr>
            <a:endParaRPr lang="zh-CN" altLang="en-US">
              <a:latin typeface="Arial" charset="0"/>
            </a:endParaRPr>
          </a:p>
        </p:txBody>
      </p:sp>
      <p:sp>
        <p:nvSpPr>
          <p:cNvPr id="24" name="未知"/>
          <p:cNvSpPr>
            <a:spLocks/>
          </p:cNvSpPr>
          <p:nvPr/>
        </p:nvSpPr>
        <p:spPr bwMode="auto">
          <a:xfrm flipH="1">
            <a:off x="4875213" y="3179763"/>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defRPr/>
            </a:pPr>
            <a:endParaRPr lang="zh-CN" altLang="en-US">
              <a:latin typeface="Arial" charset="0"/>
            </a:endParaRPr>
          </a:p>
        </p:txBody>
      </p:sp>
      <p:grpSp>
        <p:nvGrpSpPr>
          <p:cNvPr id="25" name="Group 12"/>
          <p:cNvGrpSpPr>
            <a:grpSpLocks/>
          </p:cNvGrpSpPr>
          <p:nvPr/>
        </p:nvGrpSpPr>
        <p:grpSpPr bwMode="auto">
          <a:xfrm>
            <a:off x="3048000" y="1552575"/>
            <a:ext cx="2998788" cy="1601788"/>
            <a:chOff x="0" y="0"/>
            <a:chExt cx="1889" cy="1009"/>
          </a:xfrm>
        </p:grpSpPr>
        <p:grpSp>
          <p:nvGrpSpPr>
            <p:cNvPr id="26" name="Group 13"/>
            <p:cNvGrpSpPr>
              <a:grpSpLocks/>
            </p:cNvGrpSpPr>
            <p:nvPr/>
          </p:nvGrpSpPr>
          <p:grpSpPr bwMode="auto">
            <a:xfrm>
              <a:off x="0" y="0"/>
              <a:ext cx="1889" cy="1009"/>
              <a:chOff x="0" y="0"/>
              <a:chExt cx="1889" cy="1009"/>
            </a:xfrm>
          </p:grpSpPr>
          <p:grpSp>
            <p:nvGrpSpPr>
              <p:cNvPr id="28" name="Group 14"/>
              <p:cNvGrpSpPr>
                <a:grpSpLocks/>
              </p:cNvGrpSpPr>
              <p:nvPr/>
            </p:nvGrpSpPr>
            <p:grpSpPr bwMode="auto">
              <a:xfrm>
                <a:off x="0" y="90"/>
                <a:ext cx="1889" cy="919"/>
                <a:chOff x="0" y="0"/>
                <a:chExt cx="1926" cy="937"/>
              </a:xfrm>
            </p:grpSpPr>
            <p:sp>
              <p:nvSpPr>
                <p:cNvPr id="33" name="Oval 15"/>
                <p:cNvSpPr>
                  <a:spLocks noChangeArrowheads="1"/>
                </p:cNvSpPr>
                <p:nvPr/>
              </p:nvSpPr>
              <p:spPr bwMode="auto">
                <a:xfrm>
                  <a:off x="21" y="30"/>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charset="0"/>
                    <a:buNone/>
                    <a:defRPr/>
                  </a:pPr>
                  <a:endParaRPr lang="zh-CN" altLang="en-US">
                    <a:latin typeface="Arial" charset="0"/>
                    <a:ea typeface="宋体" pitchFamily="2" charset="-122"/>
                  </a:endParaRPr>
                </a:p>
              </p:txBody>
            </p:sp>
            <p:sp>
              <p:nvSpPr>
                <p:cNvPr id="34" name="Oval 16"/>
                <p:cNvSpPr>
                  <a:spLocks noChangeArrowheads="1"/>
                </p:cNvSpPr>
                <p:nvPr/>
              </p:nvSpPr>
              <p:spPr bwMode="auto">
                <a:xfrm>
                  <a:off x="0" y="0"/>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charset="0"/>
                    <a:buNone/>
                    <a:defRPr/>
                  </a:pPr>
                  <a:endParaRPr lang="zh-CN" altLang="en-US">
                    <a:latin typeface="Arial" charset="0"/>
                    <a:ea typeface="宋体" pitchFamily="2" charset="-122"/>
                  </a:endParaRPr>
                </a:p>
              </p:txBody>
            </p:sp>
          </p:grpSp>
          <p:sp>
            <p:nvSpPr>
              <p:cNvPr id="29" name="Oval 17"/>
              <p:cNvSpPr>
                <a:spLocks noChangeArrowheads="1"/>
              </p:cNvSpPr>
              <p:nvPr/>
            </p:nvSpPr>
            <p:spPr bwMode="auto">
              <a:xfrm>
                <a:off x="89" y="0"/>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buFont typeface="Arial" charset="0"/>
                  <a:buNone/>
                  <a:defRPr/>
                </a:pPr>
                <a:endParaRPr lang="zh-CN" altLang="en-US">
                  <a:latin typeface="Arial" charset="0"/>
                  <a:ea typeface="宋体" pitchFamily="2" charset="-122"/>
                </a:endParaRPr>
              </a:p>
            </p:txBody>
          </p:sp>
          <p:sp>
            <p:nvSpPr>
              <p:cNvPr id="30" name="Oval 18"/>
              <p:cNvSpPr>
                <a:spLocks noChangeArrowheads="1"/>
              </p:cNvSpPr>
              <p:nvPr/>
            </p:nvSpPr>
            <p:spPr bwMode="auto">
              <a:xfrm>
                <a:off x="111" y="5"/>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buFont typeface="Arial" charset="0"/>
                  <a:buNone/>
                  <a:defRPr/>
                </a:pPr>
                <a:endParaRPr lang="zh-CN" altLang="en-US">
                  <a:latin typeface="Arial" charset="0"/>
                  <a:ea typeface="宋体" pitchFamily="2" charset="-122"/>
                </a:endParaRPr>
              </a:p>
            </p:txBody>
          </p:sp>
          <p:sp>
            <p:nvSpPr>
              <p:cNvPr id="31" name="Oval 19"/>
              <p:cNvSpPr>
                <a:spLocks noChangeArrowheads="1"/>
              </p:cNvSpPr>
              <p:nvPr/>
            </p:nvSpPr>
            <p:spPr bwMode="auto">
              <a:xfrm>
                <a:off x="128" y="13"/>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buFont typeface="Arial" charset="0"/>
                  <a:buNone/>
                  <a:defRPr/>
                </a:pPr>
                <a:endParaRPr lang="zh-CN" altLang="en-US">
                  <a:latin typeface="Arial" charset="0"/>
                  <a:ea typeface="宋体" pitchFamily="2" charset="-122"/>
                </a:endParaRPr>
              </a:p>
            </p:txBody>
          </p:sp>
          <p:sp>
            <p:nvSpPr>
              <p:cNvPr id="32" name="Oval 20"/>
              <p:cNvSpPr>
                <a:spLocks noChangeArrowheads="1"/>
              </p:cNvSpPr>
              <p:nvPr/>
            </p:nvSpPr>
            <p:spPr bwMode="auto">
              <a:xfrm>
                <a:off x="211" y="30"/>
                <a:ext cx="1382" cy="624"/>
              </a:xfrm>
              <a:prstGeom prst="ellipse">
                <a:avLst/>
              </a:prstGeom>
              <a:gradFill rotWithShape="1">
                <a:gsLst>
                  <a:gs pos="0">
                    <a:schemeClr val="accent1">
                      <a:gamma/>
                      <a:tint val="0"/>
                      <a:invGamma/>
                    </a:schemeClr>
                  </a:gs>
                  <a:gs pos="100000">
                    <a:schemeClr val="accent1">
                      <a:alpha val="37999"/>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buFont typeface="Arial" charset="0"/>
                  <a:buNone/>
                  <a:defRPr/>
                </a:pPr>
                <a:endParaRPr lang="zh-CN" altLang="en-US">
                  <a:latin typeface="Arial" charset="0"/>
                  <a:ea typeface="宋体" pitchFamily="2" charset="-122"/>
                </a:endParaRPr>
              </a:p>
            </p:txBody>
          </p:sp>
        </p:grpSp>
        <p:sp>
          <p:nvSpPr>
            <p:cNvPr id="27" name="Text Box 21"/>
            <p:cNvSpPr txBox="1">
              <a:spLocks noChangeArrowheads="1"/>
            </p:cNvSpPr>
            <p:nvPr/>
          </p:nvSpPr>
          <p:spPr bwMode="auto">
            <a:xfrm>
              <a:off x="262" y="223"/>
              <a:ext cx="128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Tx/>
                <a:buNone/>
              </a:pPr>
              <a:r>
                <a:rPr lang="zh-CN" altLang="en-US" sz="24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样本选择策略</a:t>
              </a:r>
            </a:p>
          </p:txBody>
        </p:sp>
      </p:grpSp>
    </p:spTree>
    <p:extLst>
      <p:ext uri="{BB962C8B-B14F-4D97-AF65-F5344CB8AC3E}">
        <p14:creationId xmlns:p14="http://schemas.microsoft.com/office/powerpoint/2010/main" val="257407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6" presetClass="entr" presetSubtype="16"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ircle(in)">
                                      <p:cBhvr>
                                        <p:cTn id="23" dur="2000"/>
                                        <p:tgtEl>
                                          <p:spTgt spid="20"/>
                                        </p:tgtEl>
                                      </p:cBhvr>
                                    </p:animEffect>
                                  </p:childTnLst>
                                </p:cTn>
                              </p:par>
                            </p:childTnLst>
                          </p:cTn>
                        </p:par>
                        <p:par>
                          <p:cTn id="24" fill="hold">
                            <p:stCondLst>
                              <p:cond delay="3000"/>
                            </p:stCondLst>
                            <p:childTnLst>
                              <p:par>
                                <p:cTn id="25" presetID="6" presetClass="entr" presetSubtype="16"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ircle(in)">
                                      <p:cBhvr>
                                        <p:cTn id="2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2700"/>
            <a:ext cx="9148763" cy="1138238"/>
            <a:chOff x="0" y="-12700"/>
            <a:chExt cx="9148763" cy="1138238"/>
          </a:xfrm>
        </p:grpSpPr>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7" name="TextBox 2"/>
          <p:cNvSpPr txBox="1">
            <a:spLocks noChangeArrowheads="1"/>
          </p:cNvSpPr>
          <p:nvPr/>
        </p:nvSpPr>
        <p:spPr bwMode="auto">
          <a:xfrm>
            <a:off x="179512" y="273900"/>
            <a:ext cx="6984776" cy="523220"/>
          </a:xfrm>
          <a:prstGeom prst="rect">
            <a:avLst/>
          </a:prstGeom>
          <a:noFill/>
          <a:ln w="9525">
            <a:noFill/>
            <a:miter lim="800000"/>
            <a:headEnd/>
            <a:tailEnd/>
          </a:ln>
        </p:spPr>
        <p:txBody>
          <a:bodyPr wrap="square">
            <a:spAutoFit/>
          </a:bodyPr>
          <a:lstStyle/>
          <a:p>
            <a:pPr eaLnBrk="1" fontAlgn="auto" latinLnBrk="1" hangingPunct="1">
              <a:spcAft>
                <a:spcPts val="0"/>
              </a:spcAft>
              <a:defRPr/>
            </a:pPr>
            <a:r>
              <a:rPr lang="zh-CN" altLang="en-US" sz="2800" b="1" dirty="0">
                <a:solidFill>
                  <a:prstClr val="white"/>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基于主动学习算法的中文微博情感极性分析</a:t>
            </a:r>
          </a:p>
        </p:txBody>
      </p:sp>
      <p:sp>
        <p:nvSpPr>
          <p:cNvPr id="35" name="Text Box 4"/>
          <p:cNvSpPr txBox="1">
            <a:spLocks noChangeArrowheads="1"/>
          </p:cNvSpPr>
          <p:nvPr/>
        </p:nvSpPr>
        <p:spPr bwMode="auto">
          <a:xfrm>
            <a:off x="199662" y="1357293"/>
            <a:ext cx="6408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a:defRPr sz="2000">
                <a:solidFill>
                  <a:schemeClr val="tx1"/>
                </a:solidFill>
                <a:latin typeface="Arial" pitchFamily="34" charset="0"/>
                <a:ea typeface="宋体" pitchFamily="2" charset="-122"/>
              </a:defRPr>
            </a:lvl6pPr>
            <a:lvl7pPr>
              <a:defRPr sz="2000">
                <a:solidFill>
                  <a:schemeClr val="tx1"/>
                </a:solidFill>
                <a:latin typeface="Arial" pitchFamily="34" charset="0"/>
                <a:ea typeface="宋体" pitchFamily="2" charset="-122"/>
              </a:defRPr>
            </a:lvl7pPr>
            <a:lvl8pPr>
              <a:defRPr sz="2000">
                <a:solidFill>
                  <a:schemeClr val="tx1"/>
                </a:solidFill>
                <a:latin typeface="Arial" pitchFamily="34" charset="0"/>
                <a:ea typeface="宋体" pitchFamily="2" charset="-122"/>
              </a:defRPr>
            </a:lvl8pPr>
            <a:lvl9pPr>
              <a:defRPr sz="2000">
                <a:solidFill>
                  <a:schemeClr val="tx1"/>
                </a:solidFill>
                <a:latin typeface="Arial" pitchFamily="34" charset="0"/>
                <a:ea typeface="宋体" pitchFamily="2" charset="-122"/>
              </a:defRPr>
            </a:lvl9pPr>
          </a:lstStyle>
          <a:p>
            <a:pPr>
              <a:buFontTx/>
              <a:buNone/>
            </a:pPr>
            <a:r>
              <a:rPr lang="zh-CN" altLang="en-US" sz="2800" b="1" dirty="0">
                <a:latin typeface="华文楷体" panose="02010600040101010101" pitchFamily="2" charset="-122"/>
                <a:ea typeface="华文楷体" panose="02010600040101010101" pitchFamily="2" charset="-122"/>
              </a:rPr>
              <a:t>基于</a:t>
            </a:r>
            <a:r>
              <a:rPr lang="en-US" altLang="zh-CN" sz="2800" b="1" dirty="0">
                <a:latin typeface="华文楷体" panose="02010600040101010101" pitchFamily="2" charset="-122"/>
                <a:ea typeface="华文楷体" panose="02010600040101010101" pitchFamily="2" charset="-122"/>
              </a:rPr>
              <a:t>LSTM</a:t>
            </a:r>
            <a:r>
              <a:rPr lang="zh-CN" altLang="en-US" sz="2800" b="1" dirty="0">
                <a:latin typeface="华文楷体" panose="02010600040101010101" pitchFamily="2" charset="-122"/>
                <a:ea typeface="华文楷体" panose="02010600040101010101" pitchFamily="2" charset="-122"/>
              </a:rPr>
              <a:t>的情感分类模型</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图片 13" descr="C:\Users\Administrator\Desktop\LSTM单元模型图.png"/>
          <p:cNvPicPr/>
          <p:nvPr/>
        </p:nvPicPr>
        <p:blipFill>
          <a:blip r:embed="rId5">
            <a:extLst>
              <a:ext uri="{28A0092B-C50C-407E-A947-70E740481C1C}">
                <a14:useLocalDpi xmlns:a14="http://schemas.microsoft.com/office/drawing/2010/main" val="0"/>
              </a:ext>
            </a:extLst>
          </a:blip>
          <a:srcRect/>
          <a:stretch>
            <a:fillRect/>
          </a:stretch>
        </p:blipFill>
        <p:spPr bwMode="auto">
          <a:xfrm>
            <a:off x="1745699" y="1967003"/>
            <a:ext cx="5652601" cy="3878767"/>
          </a:xfrm>
          <a:prstGeom prst="rect">
            <a:avLst/>
          </a:prstGeom>
          <a:noFill/>
          <a:ln>
            <a:noFill/>
          </a:ln>
        </p:spPr>
      </p:pic>
      <p:sp>
        <p:nvSpPr>
          <p:cNvPr id="15" name="矩形 33"/>
          <p:cNvSpPr>
            <a:spLocks noChangeArrowheads="1"/>
          </p:cNvSpPr>
          <p:nvPr/>
        </p:nvSpPr>
        <p:spPr bwMode="auto">
          <a:xfrm>
            <a:off x="1928813" y="6000750"/>
            <a:ext cx="5357812" cy="400050"/>
          </a:xfrm>
          <a:prstGeom prst="rect">
            <a:avLst/>
          </a:prstGeom>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dirty="0" smtClean="0">
                <a:latin typeface="Times New Roman" panose="02020603050405020304" pitchFamily="18" charset="0"/>
                <a:ea typeface="楷体" panose="02010609060101010101" pitchFamily="49" charset="-122"/>
              </a:rPr>
              <a:t>LSTM</a:t>
            </a:r>
            <a:r>
              <a:rPr lang="zh-CN" altLang="en-US" sz="2000" dirty="0" smtClean="0">
                <a:latin typeface="Times New Roman" panose="02020603050405020304" pitchFamily="18" charset="0"/>
                <a:ea typeface="楷体" panose="02010609060101010101" pitchFamily="49" charset="-122"/>
              </a:rPr>
              <a:t>单元</a:t>
            </a:r>
            <a:endParaRPr lang="zh-CN" altLang="en-US" sz="2000" dirty="0">
              <a:latin typeface="Times New Roman" panose="02020603050405020304" pitchFamily="18" charset="0"/>
              <a:ea typeface="楷体" panose="02010609060101010101" pitchFamily="49" charset="-122"/>
            </a:endParaRPr>
          </a:p>
        </p:txBody>
      </p:sp>
      <p:pic>
        <p:nvPicPr>
          <p:cNvPr id="36" name="图片 35"/>
          <p:cNvPicPr/>
          <p:nvPr/>
        </p:nvPicPr>
        <p:blipFill>
          <a:blip r:embed="rId6">
            <a:extLst>
              <a:ext uri="{28A0092B-C50C-407E-A947-70E740481C1C}">
                <a14:useLocalDpi xmlns:a14="http://schemas.microsoft.com/office/drawing/2010/main" val="0"/>
              </a:ext>
            </a:extLst>
          </a:blip>
          <a:stretch>
            <a:fillRect/>
          </a:stretch>
        </p:blipFill>
        <p:spPr>
          <a:xfrm>
            <a:off x="467543" y="2325507"/>
            <a:ext cx="8208912" cy="1993816"/>
          </a:xfrm>
          <a:prstGeom prst="rect">
            <a:avLst/>
          </a:prstGeom>
          <a:ln w="3175">
            <a:solidFill>
              <a:schemeClr val="tx1">
                <a:lumMod val="65000"/>
                <a:lumOff val="35000"/>
              </a:schemeClr>
            </a:solidFill>
          </a:ln>
        </p:spPr>
      </p:pic>
      <p:sp>
        <p:nvSpPr>
          <p:cNvPr id="37" name="TextBox 4"/>
          <p:cNvSpPr txBox="1"/>
          <p:nvPr/>
        </p:nvSpPr>
        <p:spPr>
          <a:xfrm>
            <a:off x="159506" y="5289417"/>
            <a:ext cx="8856662" cy="1569660"/>
          </a:xfrm>
          <a:prstGeom prst="rect">
            <a:avLst/>
          </a:prstGeom>
          <a:solidFill>
            <a:schemeClr val="accent1">
              <a:lumMod val="20000"/>
              <a:lumOff val="80000"/>
            </a:schemeClr>
          </a:solidFill>
        </p:spPr>
        <p:txBody>
          <a:bodyPr>
            <a:spAutoFit/>
          </a:bodyPr>
          <a:lstStyle/>
          <a:p>
            <a:pPr algn="just">
              <a:buFont typeface="Arial" charset="0"/>
              <a:buNone/>
              <a:defRPr/>
            </a:pPr>
            <a:r>
              <a:rPr lang="zh-CN" altLang="en-US" sz="2400" dirty="0" smtClean="0">
                <a:solidFill>
                  <a:srgbClr val="FF0000"/>
                </a:solidFill>
                <a:latin typeface="华文新魏" pitchFamily="2" charset="-122"/>
                <a:ea typeface="华文新魏" pitchFamily="2" charset="-122"/>
              </a:rPr>
              <a:t>输入</a:t>
            </a:r>
            <a:r>
              <a:rPr lang="zh-CN" altLang="en-US" sz="2400" dirty="0">
                <a:solidFill>
                  <a:srgbClr val="FF0000"/>
                </a:solidFill>
                <a:latin typeface="华文新魏" pitchFamily="2" charset="-122"/>
                <a:ea typeface="华文新魏" pitchFamily="2" charset="-122"/>
              </a:rPr>
              <a:t>为文本词序列中每个词语的词向量，词向量信息从左向右进行传递，输出为包含整个微博文本词序列信息的实值向量。最后利用</a:t>
            </a:r>
            <a:r>
              <a:rPr lang="en-US" altLang="zh-CN" sz="2400" dirty="0" err="1">
                <a:solidFill>
                  <a:srgbClr val="FF0000"/>
                </a:solidFill>
                <a:latin typeface="华文新魏" pitchFamily="2" charset="-122"/>
                <a:ea typeface="华文新魏" pitchFamily="2" charset="-122"/>
              </a:rPr>
              <a:t>Softmax</a:t>
            </a:r>
            <a:r>
              <a:rPr lang="zh-CN" altLang="en-US" sz="2400" dirty="0">
                <a:solidFill>
                  <a:srgbClr val="FF0000"/>
                </a:solidFill>
                <a:latin typeface="华文新魏" pitchFamily="2" charset="-122"/>
                <a:ea typeface="华文新魏" pitchFamily="2" charset="-122"/>
              </a:rPr>
              <a:t>函数来根据最后隐层的输出向量预测微博文本的情感</a:t>
            </a:r>
            <a:r>
              <a:rPr lang="zh-CN" altLang="en-US" sz="2400" dirty="0" smtClean="0">
                <a:solidFill>
                  <a:srgbClr val="FF0000"/>
                </a:solidFill>
                <a:latin typeface="华文新魏" pitchFamily="2" charset="-122"/>
                <a:ea typeface="华文新魏" pitchFamily="2" charset="-122"/>
              </a:rPr>
              <a:t>极性。</a:t>
            </a:r>
            <a:endParaRPr lang="en-US" altLang="zh-CN" sz="2400" dirty="0" smtClean="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254602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4" presetClass="entr" presetSubtype="1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randombar(horizontal)">
                                      <p:cBhvr>
                                        <p:cTn id="20" dur="500"/>
                                        <p:tgtEl>
                                          <p:spTgt spid="36"/>
                                        </p:tgtEl>
                                      </p:cBhvr>
                                    </p:animEffect>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0-#ppt_w/2"/>
                                          </p:val>
                                        </p:tav>
                                        <p:tav tm="100000">
                                          <p:val>
                                            <p:strVal val="#ppt_x"/>
                                          </p:val>
                                        </p:tav>
                                      </p:tavLst>
                                    </p:anim>
                                    <p:anim calcmode="lin" valueType="num">
                                      <p:cBhvr additive="base">
                                        <p:cTn id="25"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3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2700"/>
            <a:ext cx="9148763" cy="1138238"/>
            <a:chOff x="0" y="-12700"/>
            <a:chExt cx="9148763" cy="1138238"/>
          </a:xfrm>
        </p:grpSpPr>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2"/>
          <p:cNvSpPr txBox="1">
            <a:spLocks noChangeArrowheads="1"/>
          </p:cNvSpPr>
          <p:nvPr/>
        </p:nvSpPr>
        <p:spPr bwMode="auto">
          <a:xfrm>
            <a:off x="179512" y="273900"/>
            <a:ext cx="6984776"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en-US"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分类性能测试与分析</a:t>
            </a:r>
            <a:endPar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pic>
        <p:nvPicPr>
          <p:cNvPr id="35" name="图片 34"/>
          <p:cNvPicPr/>
          <p:nvPr/>
        </p:nvPicPr>
        <p:blipFill>
          <a:blip r:embed="rId5">
            <a:extLst>
              <a:ext uri="{28A0092B-C50C-407E-A947-70E740481C1C}">
                <a14:useLocalDpi xmlns:a14="http://schemas.microsoft.com/office/drawing/2010/main" val="0"/>
              </a:ext>
            </a:extLst>
          </a:blip>
          <a:srcRect/>
          <a:stretch>
            <a:fillRect/>
          </a:stretch>
        </p:blipFill>
        <p:spPr bwMode="auto">
          <a:xfrm>
            <a:off x="899592" y="1268760"/>
            <a:ext cx="7441187" cy="4896544"/>
          </a:xfrm>
          <a:prstGeom prst="rect">
            <a:avLst/>
          </a:prstGeom>
          <a:noFill/>
        </p:spPr>
      </p:pic>
      <p:sp>
        <p:nvSpPr>
          <p:cNvPr id="36" name="矩形 35"/>
          <p:cNvSpPr/>
          <p:nvPr/>
        </p:nvSpPr>
        <p:spPr>
          <a:xfrm>
            <a:off x="2699792" y="6157891"/>
            <a:ext cx="4544834" cy="400110"/>
          </a:xfrm>
          <a:prstGeom prst="rect">
            <a:avLst/>
          </a:prstGeom>
        </p:spPr>
        <p:txBody>
          <a:bodyPr wrap="none">
            <a:spAutoFit/>
          </a:bodyPr>
          <a:lstStyle/>
          <a:p>
            <a:r>
              <a:rPr lang="zh-CN" altLang="en-US" sz="2000" dirty="0">
                <a:latin typeface="楷体" panose="02010609060101010101" pitchFamily="49" charset="-122"/>
                <a:ea typeface="楷体" panose="02010609060101010101" pitchFamily="49" charset="-122"/>
              </a:rPr>
              <a:t>主动学习训练集扩展方法与性能关系图</a:t>
            </a:r>
          </a:p>
        </p:txBody>
      </p:sp>
      <p:sp>
        <p:nvSpPr>
          <p:cNvPr id="37" name="TextBox 4"/>
          <p:cNvSpPr txBox="1"/>
          <p:nvPr/>
        </p:nvSpPr>
        <p:spPr>
          <a:xfrm>
            <a:off x="143669" y="5376932"/>
            <a:ext cx="8856662" cy="1477328"/>
          </a:xfrm>
          <a:prstGeom prst="rect">
            <a:avLst/>
          </a:prstGeom>
          <a:solidFill>
            <a:schemeClr val="accent1">
              <a:lumMod val="20000"/>
              <a:lumOff val="80000"/>
            </a:schemeClr>
          </a:solidFill>
        </p:spPr>
        <p:txBody>
          <a:bodyPr>
            <a:spAutoFit/>
          </a:bodyPr>
          <a:lstStyle/>
          <a:p>
            <a:pPr algn="just">
              <a:buFont typeface="Arial" charset="0"/>
              <a:buNone/>
              <a:defRPr/>
            </a:pPr>
            <a:r>
              <a:rPr lang="zh-CN" altLang="en-US" dirty="0">
                <a:solidFill>
                  <a:srgbClr val="FF0000"/>
                </a:solidFill>
                <a:latin typeface="华文新魏" pitchFamily="2" charset="-122"/>
                <a:ea typeface="华文新魏" pitchFamily="2" charset="-122"/>
              </a:rPr>
              <a:t>结论</a:t>
            </a:r>
            <a:r>
              <a:rPr lang="zh-CN" altLang="en-US" dirty="0" smtClean="0">
                <a:solidFill>
                  <a:srgbClr val="FF0000"/>
                </a:solidFill>
                <a:latin typeface="华文新魏" pitchFamily="2" charset="-122"/>
                <a:ea typeface="华文新魏" pitchFamily="2" charset="-122"/>
              </a:rPr>
              <a:t>：</a:t>
            </a:r>
            <a:endParaRPr lang="en-US" altLang="zh-CN" dirty="0" smtClean="0">
              <a:solidFill>
                <a:srgbClr val="FF0000"/>
              </a:solidFill>
              <a:latin typeface="华文新魏" pitchFamily="2" charset="-122"/>
              <a:ea typeface="华文新魏" pitchFamily="2" charset="-122"/>
            </a:endParaRPr>
          </a:p>
          <a:p>
            <a:pPr marL="800100" lvl="1" indent="-342900" algn="just">
              <a:buFont typeface="+mj-ea"/>
              <a:buAutoNum type="circleNumDbPlain"/>
              <a:defRPr/>
            </a:pPr>
            <a:r>
              <a:rPr lang="zh-CN" altLang="en-US" dirty="0" smtClean="0">
                <a:solidFill>
                  <a:srgbClr val="FF0000"/>
                </a:solidFill>
                <a:latin typeface="华文新魏" pitchFamily="2" charset="-122"/>
                <a:ea typeface="华文新魏" pitchFamily="2" charset="-122"/>
              </a:rPr>
              <a:t>添加</a:t>
            </a:r>
            <a:r>
              <a:rPr lang="zh-CN" altLang="en-US" dirty="0">
                <a:solidFill>
                  <a:srgbClr val="FF0000"/>
                </a:solidFill>
                <a:latin typeface="华文新魏" pitchFamily="2" charset="-122"/>
                <a:ea typeface="华文新魏" pitchFamily="2" charset="-122"/>
              </a:rPr>
              <a:t>置信度最高的未标注集能够提高分类器</a:t>
            </a:r>
            <a:r>
              <a:rPr lang="zh-CN" altLang="en-US" dirty="0" smtClean="0">
                <a:solidFill>
                  <a:srgbClr val="FF0000"/>
                </a:solidFill>
                <a:latin typeface="华文新魏" pitchFamily="2" charset="-122"/>
                <a:ea typeface="华文新魏" pitchFamily="2" charset="-122"/>
              </a:rPr>
              <a:t>性能</a:t>
            </a:r>
            <a:endParaRPr lang="en-US" altLang="zh-CN" dirty="0" smtClean="0">
              <a:solidFill>
                <a:srgbClr val="FF0000"/>
              </a:solidFill>
              <a:latin typeface="华文新魏" pitchFamily="2" charset="-122"/>
              <a:ea typeface="华文新魏" pitchFamily="2" charset="-122"/>
            </a:endParaRPr>
          </a:p>
          <a:p>
            <a:pPr marL="800100" lvl="1" indent="-342900" algn="just">
              <a:buFont typeface="+mj-ea"/>
              <a:buAutoNum type="circleNumDbPlain"/>
              <a:defRPr/>
            </a:pPr>
            <a:r>
              <a:rPr lang="zh-CN" altLang="en-US" dirty="0">
                <a:solidFill>
                  <a:srgbClr val="FF0000"/>
                </a:solidFill>
                <a:latin typeface="华文新魏" pitchFamily="2" charset="-122"/>
                <a:ea typeface="华文新魏" pitchFamily="2" charset="-122"/>
              </a:rPr>
              <a:t>增加的未标注集在一定程度可以帮助修正分类模型，同时也会引入噪声数据，噪声数据的累积致使分类性能出现</a:t>
            </a:r>
            <a:r>
              <a:rPr lang="zh-CN" altLang="en-US" dirty="0" smtClean="0">
                <a:solidFill>
                  <a:srgbClr val="FF0000"/>
                </a:solidFill>
                <a:latin typeface="华文新魏" pitchFamily="2" charset="-122"/>
                <a:ea typeface="华文新魏" pitchFamily="2" charset="-122"/>
              </a:rPr>
              <a:t>下降</a:t>
            </a:r>
            <a:endParaRPr lang="en-US" altLang="zh-CN" dirty="0" smtClean="0">
              <a:solidFill>
                <a:srgbClr val="FF0000"/>
              </a:solidFill>
              <a:latin typeface="华文新魏" pitchFamily="2" charset="-122"/>
              <a:ea typeface="华文新魏" pitchFamily="2" charset="-122"/>
            </a:endParaRPr>
          </a:p>
          <a:p>
            <a:pPr marL="800100" lvl="1" indent="-342900" algn="just">
              <a:buFont typeface="+mj-ea"/>
              <a:buAutoNum type="circleNumDbPlain"/>
              <a:defRPr/>
            </a:pPr>
            <a:r>
              <a:rPr lang="zh-CN" altLang="en-US" dirty="0">
                <a:solidFill>
                  <a:srgbClr val="FF0000"/>
                </a:solidFill>
                <a:latin typeface="华文新魏" pitchFamily="2" charset="-122"/>
                <a:ea typeface="华文新魏" pitchFamily="2" charset="-122"/>
              </a:rPr>
              <a:t>学习步长为</a:t>
            </a:r>
            <a:r>
              <a:rPr lang="en-US" altLang="zh-CN" dirty="0">
                <a:solidFill>
                  <a:srgbClr val="FF0000"/>
                </a:solidFill>
                <a:latin typeface="华文新魏" pitchFamily="2" charset="-122"/>
                <a:ea typeface="华文新魏" pitchFamily="2" charset="-122"/>
              </a:rPr>
              <a:t>100</a:t>
            </a:r>
            <a:r>
              <a:rPr lang="zh-CN" altLang="en-US" dirty="0">
                <a:solidFill>
                  <a:srgbClr val="FF0000"/>
                </a:solidFill>
                <a:latin typeface="华文新魏" pitchFamily="2" charset="-122"/>
                <a:ea typeface="华文新魏" pitchFamily="2" charset="-122"/>
              </a:rPr>
              <a:t>时，分类算法具有最优的学习性能</a:t>
            </a:r>
          </a:p>
        </p:txBody>
      </p:sp>
    </p:spTree>
    <p:extLst>
      <p:ext uri="{BB962C8B-B14F-4D97-AF65-F5344CB8AC3E}">
        <p14:creationId xmlns:p14="http://schemas.microsoft.com/office/powerpoint/2010/main" val="428330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0-#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2700"/>
            <a:ext cx="9148763" cy="1138238"/>
            <a:chOff x="0" y="-12700"/>
            <a:chExt cx="9148763" cy="1138238"/>
          </a:xfrm>
        </p:grpSpPr>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2"/>
          <p:cNvSpPr txBox="1">
            <a:spLocks noChangeArrowheads="1"/>
          </p:cNvSpPr>
          <p:nvPr/>
        </p:nvSpPr>
        <p:spPr bwMode="auto">
          <a:xfrm>
            <a:off x="179512" y="273900"/>
            <a:ext cx="6984776"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en-US"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分类性能测试与分析</a:t>
            </a:r>
            <a:endPar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graphicFrame>
        <p:nvGraphicFramePr>
          <p:cNvPr id="14" name="图表 13"/>
          <p:cNvGraphicFramePr/>
          <p:nvPr>
            <p:extLst>
              <p:ext uri="{D42A27DB-BD31-4B8C-83A1-F6EECF244321}">
                <p14:modId xmlns:p14="http://schemas.microsoft.com/office/powerpoint/2010/main" val="362494803"/>
              </p:ext>
            </p:extLst>
          </p:nvPr>
        </p:nvGraphicFramePr>
        <p:xfrm>
          <a:off x="539552" y="1340768"/>
          <a:ext cx="7992888" cy="5040560"/>
        </p:xfrm>
        <a:graphic>
          <a:graphicData uri="http://schemas.openxmlformats.org/drawingml/2006/chart">
            <c:chart xmlns:c="http://schemas.openxmlformats.org/drawingml/2006/chart" xmlns:r="http://schemas.openxmlformats.org/officeDocument/2006/relationships" r:id="rId5"/>
          </a:graphicData>
        </a:graphic>
      </p:graphicFrame>
      <p:sp>
        <p:nvSpPr>
          <p:cNvPr id="15" name="矩形 14"/>
          <p:cNvSpPr/>
          <p:nvPr/>
        </p:nvSpPr>
        <p:spPr>
          <a:xfrm>
            <a:off x="2299583" y="6237312"/>
            <a:ext cx="4288353" cy="400110"/>
          </a:xfrm>
          <a:prstGeom prst="rect">
            <a:avLst/>
          </a:prstGeom>
        </p:spPr>
        <p:txBody>
          <a:bodyPr wrap="none">
            <a:spAutoFit/>
          </a:bodyPr>
          <a:lstStyle/>
          <a:p>
            <a:r>
              <a:rPr lang="zh-CN" altLang="en-US" sz="2000" dirty="0">
                <a:latin typeface="楷体" panose="02010609060101010101" pitchFamily="49" charset="-122"/>
                <a:ea typeface="楷体" panose="02010609060101010101" pitchFamily="49" charset="-122"/>
              </a:rPr>
              <a:t>主动学习不同分类模型的性能变化图</a:t>
            </a:r>
          </a:p>
        </p:txBody>
      </p:sp>
      <p:sp>
        <p:nvSpPr>
          <p:cNvPr id="17" name="TextBox 4"/>
          <p:cNvSpPr txBox="1"/>
          <p:nvPr/>
        </p:nvSpPr>
        <p:spPr>
          <a:xfrm>
            <a:off x="179512" y="5565338"/>
            <a:ext cx="8856662" cy="1292662"/>
          </a:xfrm>
          <a:prstGeom prst="rect">
            <a:avLst/>
          </a:prstGeom>
          <a:solidFill>
            <a:schemeClr val="accent1">
              <a:lumMod val="20000"/>
              <a:lumOff val="80000"/>
            </a:schemeClr>
          </a:solidFill>
        </p:spPr>
        <p:txBody>
          <a:bodyPr>
            <a:spAutoFit/>
          </a:bodyPr>
          <a:lstStyle/>
          <a:p>
            <a:pPr algn="just">
              <a:buFont typeface="Arial" charset="0"/>
              <a:buNone/>
              <a:defRPr/>
            </a:pPr>
            <a:r>
              <a:rPr lang="zh-CN" altLang="en-US" dirty="0">
                <a:solidFill>
                  <a:srgbClr val="FF0000"/>
                </a:solidFill>
                <a:latin typeface="华文新魏" pitchFamily="2" charset="-122"/>
                <a:ea typeface="华文新魏" pitchFamily="2" charset="-122"/>
              </a:rPr>
              <a:t>结论</a:t>
            </a:r>
            <a:r>
              <a:rPr lang="zh-CN" altLang="en-US" dirty="0" smtClean="0">
                <a:solidFill>
                  <a:srgbClr val="FF0000"/>
                </a:solidFill>
                <a:latin typeface="华文新魏" pitchFamily="2" charset="-122"/>
                <a:ea typeface="华文新魏" pitchFamily="2" charset="-122"/>
              </a:rPr>
              <a:t>：</a:t>
            </a:r>
          </a:p>
          <a:p>
            <a:pPr marL="914400" lvl="1" indent="-457200" algn="just">
              <a:buFont typeface="+mj-ea"/>
              <a:buAutoNum type="circleNumDbPlain"/>
              <a:defRPr/>
            </a:pPr>
            <a:r>
              <a:rPr lang="en-US" altLang="zh-CN" sz="2000" dirty="0">
                <a:solidFill>
                  <a:srgbClr val="FF0000"/>
                </a:solidFill>
                <a:latin typeface="华文新魏" pitchFamily="2" charset="-122"/>
                <a:ea typeface="华文新魏" pitchFamily="2" charset="-122"/>
              </a:rPr>
              <a:t>LSTM</a:t>
            </a:r>
            <a:r>
              <a:rPr lang="zh-CN" altLang="en-US" sz="2000" dirty="0">
                <a:solidFill>
                  <a:srgbClr val="FF0000"/>
                </a:solidFill>
                <a:latin typeface="华文新魏" pitchFamily="2" charset="-122"/>
                <a:ea typeface="华文新魏" pitchFamily="2" charset="-122"/>
              </a:rPr>
              <a:t>的分类性能在迭代过程中的收敛速度比</a:t>
            </a:r>
            <a:r>
              <a:rPr lang="en-US" altLang="zh-CN" sz="2000" dirty="0">
                <a:solidFill>
                  <a:srgbClr val="FF0000"/>
                </a:solidFill>
                <a:latin typeface="华文新魏" pitchFamily="2" charset="-122"/>
                <a:ea typeface="华文新魏" pitchFamily="2" charset="-122"/>
              </a:rPr>
              <a:t>SVM</a:t>
            </a:r>
            <a:r>
              <a:rPr lang="zh-CN" altLang="en-US" sz="2000" dirty="0">
                <a:solidFill>
                  <a:srgbClr val="FF0000"/>
                </a:solidFill>
                <a:latin typeface="华文新魏" pitchFamily="2" charset="-122"/>
                <a:ea typeface="华文新魏" pitchFamily="2" charset="-122"/>
              </a:rPr>
              <a:t>模型</a:t>
            </a:r>
            <a:r>
              <a:rPr lang="zh-CN" altLang="en-US" sz="2000" dirty="0" smtClean="0">
                <a:solidFill>
                  <a:srgbClr val="FF0000"/>
                </a:solidFill>
                <a:latin typeface="华文新魏" pitchFamily="2" charset="-122"/>
                <a:ea typeface="华文新魏" pitchFamily="2" charset="-122"/>
              </a:rPr>
              <a:t>快</a:t>
            </a:r>
            <a:endParaRPr lang="en-US" altLang="zh-CN" sz="2000" dirty="0" smtClean="0">
              <a:solidFill>
                <a:srgbClr val="FF0000"/>
              </a:solidFill>
              <a:latin typeface="华文新魏" pitchFamily="2" charset="-122"/>
              <a:ea typeface="华文新魏" pitchFamily="2" charset="-122"/>
            </a:endParaRPr>
          </a:p>
          <a:p>
            <a:pPr marL="914400" lvl="1" indent="-457200" algn="just">
              <a:buFont typeface="+mj-ea"/>
              <a:buAutoNum type="circleNumDbPlain"/>
              <a:defRPr/>
            </a:pPr>
            <a:r>
              <a:rPr lang="en-US" altLang="zh-CN" sz="2000" dirty="0">
                <a:solidFill>
                  <a:srgbClr val="FF0000"/>
                </a:solidFill>
                <a:latin typeface="华文新魏" pitchFamily="2" charset="-122"/>
                <a:ea typeface="华文新魏" pitchFamily="2" charset="-122"/>
              </a:rPr>
              <a:t>SVM</a:t>
            </a:r>
            <a:r>
              <a:rPr lang="zh-CN" altLang="en-US" sz="2000" dirty="0">
                <a:solidFill>
                  <a:srgbClr val="FF0000"/>
                </a:solidFill>
                <a:latin typeface="华文新魏" pitchFamily="2" charset="-122"/>
                <a:ea typeface="华文新魏" pitchFamily="2" charset="-122"/>
              </a:rPr>
              <a:t>的分类性能要高于</a:t>
            </a:r>
            <a:r>
              <a:rPr lang="en-US" altLang="zh-CN" sz="2000" dirty="0">
                <a:solidFill>
                  <a:srgbClr val="FF0000"/>
                </a:solidFill>
                <a:latin typeface="华文新魏" pitchFamily="2" charset="-122"/>
                <a:ea typeface="华文新魏" pitchFamily="2" charset="-122"/>
              </a:rPr>
              <a:t>LSTM</a:t>
            </a:r>
            <a:r>
              <a:rPr lang="zh-CN" altLang="en-US" sz="2000" dirty="0" smtClean="0">
                <a:solidFill>
                  <a:srgbClr val="FF0000"/>
                </a:solidFill>
                <a:latin typeface="华文新魏" pitchFamily="2" charset="-122"/>
                <a:ea typeface="华文新魏" pitchFamily="2" charset="-122"/>
              </a:rPr>
              <a:t>模型</a:t>
            </a:r>
            <a:endParaRPr lang="en-US" altLang="zh-CN" sz="2000" dirty="0" smtClean="0">
              <a:solidFill>
                <a:srgbClr val="FF0000"/>
              </a:solidFill>
              <a:latin typeface="华文新魏" pitchFamily="2" charset="-122"/>
              <a:ea typeface="华文新魏" pitchFamily="2" charset="-122"/>
            </a:endParaRPr>
          </a:p>
          <a:p>
            <a:pPr marL="914400" lvl="1" indent="-457200" algn="just">
              <a:buFont typeface="+mj-ea"/>
              <a:buAutoNum type="circleNumDbPlain"/>
              <a:defRPr/>
            </a:pPr>
            <a:r>
              <a:rPr lang="en-US" altLang="zh-CN" sz="2000" dirty="0">
                <a:solidFill>
                  <a:srgbClr val="FF0000"/>
                </a:solidFill>
                <a:latin typeface="华文新魏" pitchFamily="2" charset="-122"/>
                <a:ea typeface="华文新魏" pitchFamily="2" charset="-122"/>
              </a:rPr>
              <a:t>word2vec</a:t>
            </a:r>
            <a:r>
              <a:rPr lang="zh-CN" altLang="en-US" sz="2000" dirty="0">
                <a:solidFill>
                  <a:srgbClr val="FF0000"/>
                </a:solidFill>
                <a:latin typeface="华文新魏" pitchFamily="2" charset="-122"/>
                <a:ea typeface="华文新魏" pitchFamily="2" charset="-122"/>
              </a:rPr>
              <a:t>词向量模型要优于</a:t>
            </a:r>
            <a:r>
              <a:rPr lang="en-US" altLang="zh-CN" sz="2000" dirty="0" err="1">
                <a:solidFill>
                  <a:srgbClr val="FF0000"/>
                </a:solidFill>
                <a:latin typeface="华文新魏" pitchFamily="2" charset="-122"/>
                <a:ea typeface="华文新魏" pitchFamily="2" charset="-122"/>
              </a:rPr>
              <a:t>GloVe</a:t>
            </a:r>
            <a:r>
              <a:rPr lang="zh-CN" altLang="en-US" sz="2000" dirty="0">
                <a:solidFill>
                  <a:srgbClr val="FF0000"/>
                </a:solidFill>
                <a:latin typeface="华文新魏" pitchFamily="2" charset="-122"/>
                <a:ea typeface="华文新魏" pitchFamily="2" charset="-122"/>
              </a:rPr>
              <a:t>词向量</a:t>
            </a:r>
            <a:endParaRPr lang="en-US" altLang="zh-CN" sz="2000" dirty="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243864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3)">
                                      <p:cBhvr>
                                        <p:cTn id="7" dur="2000"/>
                                        <p:tgtEl>
                                          <p:spTgt spid="15"/>
                                        </p:tgtEl>
                                      </p:cBhvr>
                                    </p:animEffect>
                                  </p:childTnLst>
                                </p:cTn>
                              </p:par>
                              <p:par>
                                <p:cTn id="8" presetID="21" presetClass="entr" presetSubtype="3"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3)">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5" grpId="0"/>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5"/>
          <p:cNvSpPr txBox="1">
            <a:spLocks noChangeArrowheads="1"/>
          </p:cNvSpPr>
          <p:nvPr/>
        </p:nvSpPr>
        <p:spPr bwMode="auto">
          <a:xfrm>
            <a:off x="1254125" y="260350"/>
            <a:ext cx="1343638" cy="646331"/>
          </a:xfrm>
          <a:prstGeom prst="rect">
            <a:avLst/>
          </a:prstGeom>
          <a:noFill/>
          <a:ln w="9525">
            <a:noFill/>
            <a:miter lim="800000"/>
            <a:headEnd/>
            <a:tailEnd/>
          </a:ln>
        </p:spPr>
        <p:txBody>
          <a:bodyPr wrap="none">
            <a:spAutoFit/>
          </a:bodyPr>
          <a:lstStyle/>
          <a:p>
            <a:pPr eaLnBrk="1" hangingPunct="1"/>
            <a:r>
              <a:rPr lang="zh-CN" altLang="en-US" sz="3600" b="1"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提 纲</a:t>
            </a:r>
            <a:endParaRPr lang="zh-CN" altLang="en-US" sz="36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nvGrpSpPr>
          <p:cNvPr id="8195" name="Group 16"/>
          <p:cNvGrpSpPr>
            <a:grpSpLocks/>
          </p:cNvGrpSpPr>
          <p:nvPr/>
        </p:nvGrpSpPr>
        <p:grpSpPr bwMode="auto">
          <a:xfrm>
            <a:off x="1467463" y="1375296"/>
            <a:ext cx="792162" cy="792163"/>
            <a:chOff x="476" y="981"/>
            <a:chExt cx="499" cy="499"/>
          </a:xfrm>
        </p:grpSpPr>
        <p:sp>
          <p:nvSpPr>
            <p:cNvPr id="8212" name="AutoShape 17"/>
            <p:cNvSpPr>
              <a:spLocks noChangeArrowheads="1"/>
            </p:cNvSpPr>
            <p:nvPr/>
          </p:nvSpPr>
          <p:spPr bwMode="auto">
            <a:xfrm>
              <a:off x="476" y="981"/>
              <a:ext cx="499" cy="499"/>
            </a:xfrm>
            <a:prstGeom prst="roundRect">
              <a:avLst>
                <a:gd name="adj" fmla="val 13028"/>
              </a:avLst>
            </a:prstGeom>
            <a:solidFill>
              <a:srgbClr val="0070C0"/>
            </a:solidFill>
            <a:ln w="9525" algn="ctr">
              <a:solidFill>
                <a:schemeClr val="tx1"/>
              </a:solidFill>
              <a:round/>
              <a:headEnd/>
              <a:tailEnd/>
            </a:ln>
            <a:effectLst/>
          </p:spPr>
          <p:txBody>
            <a:bodyPr wrap="none" anchor="ctr"/>
            <a:lstStyle/>
            <a:p>
              <a:pPr algn="ctr" eaLnBrk="1" hangingPunct="1"/>
              <a:endParaRPr lang="zh-CN" altLang="en-US" sz="3200" b="1" i="1">
                <a:latin typeface="华文楷体" panose="02010600040101010101" pitchFamily="2" charset="-122"/>
                <a:ea typeface="华文楷体" panose="02010600040101010101" pitchFamily="2" charset="-122"/>
              </a:endParaRPr>
            </a:p>
          </p:txBody>
        </p:sp>
        <p:sp>
          <p:nvSpPr>
            <p:cNvPr id="8213" name="WordArt 18"/>
            <p:cNvSpPr>
              <a:spLocks noChangeArrowheads="1" noChangeShapeType="1" noTextEdit="1"/>
            </p:cNvSpPr>
            <p:nvPr/>
          </p:nvSpPr>
          <p:spPr bwMode="auto">
            <a:xfrm>
              <a:off x="636" y="1116"/>
              <a:ext cx="135" cy="228"/>
            </a:xfrm>
            <a:prstGeom prst="rect">
              <a:avLst/>
            </a:prstGeom>
          </p:spPr>
          <p:txBody>
            <a:bodyPr wrap="none" fromWordArt="1">
              <a:prstTxWarp prst="textPlain">
                <a:avLst>
                  <a:gd name="adj" fmla="val 50000"/>
                </a:avLst>
              </a:prstTxWarp>
            </a:bodyPr>
            <a:lstStyle/>
            <a:p>
              <a:pPr algn="ctr"/>
              <a:r>
                <a:rPr lang="en-US" altLang="zh-CN" sz="3200" b="1" kern="10" spc="-70" dirty="0">
                  <a:ln w="9525">
                    <a:noFill/>
                    <a:round/>
                    <a:headEnd/>
                    <a:tailEnd/>
                  </a:ln>
                  <a:solidFill>
                    <a:schemeClr val="bg1"/>
                  </a:solidFill>
                  <a:latin typeface="华文楷体" panose="02010600040101010101" pitchFamily="2" charset="-122"/>
                  <a:ea typeface="华文楷体" panose="02010600040101010101" pitchFamily="2" charset="-122"/>
                </a:rPr>
                <a:t>1</a:t>
              </a:r>
              <a:endParaRPr lang="zh-CN" altLang="en-US" sz="3200" b="1" kern="10" spc="-70" dirty="0">
                <a:ln w="9525">
                  <a:noFill/>
                  <a:round/>
                  <a:headEnd/>
                  <a:tailEnd/>
                </a:ln>
                <a:solidFill>
                  <a:schemeClr val="bg1"/>
                </a:solidFill>
                <a:latin typeface="华文楷体" panose="02010600040101010101" pitchFamily="2" charset="-122"/>
                <a:ea typeface="华文楷体" panose="02010600040101010101" pitchFamily="2" charset="-122"/>
              </a:endParaRPr>
            </a:p>
          </p:txBody>
        </p:sp>
        <p:sp>
          <p:nvSpPr>
            <p:cNvPr id="39" name="AutoShape 19"/>
            <p:cNvSpPr>
              <a:spLocks noChangeArrowheads="1"/>
            </p:cNvSpPr>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sz="3200">
                <a:latin typeface="华文楷体" panose="02010600040101010101" pitchFamily="2" charset="-122"/>
                <a:ea typeface="华文楷体" panose="02010600040101010101" pitchFamily="2" charset="-122"/>
              </a:endParaRPr>
            </a:p>
          </p:txBody>
        </p:sp>
      </p:grpSp>
      <p:grpSp>
        <p:nvGrpSpPr>
          <p:cNvPr id="8196" name="Group 16"/>
          <p:cNvGrpSpPr>
            <a:grpSpLocks/>
          </p:cNvGrpSpPr>
          <p:nvPr/>
        </p:nvGrpSpPr>
        <p:grpSpPr bwMode="auto">
          <a:xfrm>
            <a:off x="1503975" y="2469765"/>
            <a:ext cx="792162" cy="792163"/>
            <a:chOff x="476" y="981"/>
            <a:chExt cx="499" cy="499"/>
          </a:xfrm>
        </p:grpSpPr>
        <p:sp>
          <p:nvSpPr>
            <p:cNvPr id="8209" name="AutoShape 17"/>
            <p:cNvSpPr>
              <a:spLocks noChangeArrowheads="1"/>
            </p:cNvSpPr>
            <p:nvPr/>
          </p:nvSpPr>
          <p:spPr bwMode="auto">
            <a:xfrm>
              <a:off x="476" y="981"/>
              <a:ext cx="499" cy="499"/>
            </a:xfrm>
            <a:prstGeom prst="roundRect">
              <a:avLst>
                <a:gd name="adj" fmla="val 13028"/>
              </a:avLst>
            </a:prstGeom>
            <a:solidFill>
              <a:srgbClr val="0070C0"/>
            </a:solidFill>
            <a:ln w="9525" algn="ctr">
              <a:solidFill>
                <a:schemeClr val="tx1"/>
              </a:solidFill>
              <a:round/>
              <a:headEnd/>
              <a:tailEnd/>
            </a:ln>
            <a:effectLst/>
          </p:spPr>
          <p:txBody>
            <a:bodyPr wrap="none" anchor="ctr"/>
            <a:lstStyle/>
            <a:p>
              <a:pPr algn="ctr" eaLnBrk="1" hangingPunct="1"/>
              <a:endParaRPr lang="zh-CN" altLang="en-US" sz="3200" b="1" i="1">
                <a:latin typeface="Arial" charset="0"/>
                <a:ea typeface="华文细黑" pitchFamily="2" charset="-122"/>
              </a:endParaRPr>
            </a:p>
          </p:txBody>
        </p:sp>
        <p:sp>
          <p:nvSpPr>
            <p:cNvPr id="8210" name="WordArt 18"/>
            <p:cNvSpPr>
              <a:spLocks noChangeArrowheads="1" noChangeShapeType="1" noTextEdit="1"/>
            </p:cNvSpPr>
            <p:nvPr/>
          </p:nvSpPr>
          <p:spPr bwMode="auto">
            <a:xfrm>
              <a:off x="636" y="1116"/>
              <a:ext cx="135" cy="228"/>
            </a:xfrm>
            <a:prstGeom prst="rect">
              <a:avLst/>
            </a:prstGeom>
          </p:spPr>
          <p:txBody>
            <a:bodyPr wrap="none" fromWordArt="1">
              <a:prstTxWarp prst="textPlain">
                <a:avLst>
                  <a:gd name="adj" fmla="val 50000"/>
                </a:avLst>
              </a:prstTxWarp>
            </a:bodyPr>
            <a:lstStyle/>
            <a:p>
              <a:pPr algn="ctr"/>
              <a:r>
                <a:rPr lang="en-US" altLang="zh-CN" sz="3200" kern="10" spc="-70" dirty="0">
                  <a:ln w="9525">
                    <a:noFill/>
                    <a:round/>
                    <a:headEnd/>
                    <a:tailEnd/>
                  </a:ln>
                  <a:solidFill>
                    <a:schemeClr val="bg1"/>
                  </a:solidFill>
                  <a:latin typeface="Arial Black"/>
                </a:rPr>
                <a:t>2</a:t>
              </a:r>
              <a:endParaRPr lang="zh-CN" altLang="en-US" sz="3200" kern="10" spc="-70" dirty="0">
                <a:ln w="9525">
                  <a:noFill/>
                  <a:round/>
                  <a:headEnd/>
                  <a:tailEnd/>
                </a:ln>
                <a:solidFill>
                  <a:schemeClr val="bg1"/>
                </a:solidFill>
                <a:latin typeface="Arial Black"/>
              </a:endParaRPr>
            </a:p>
          </p:txBody>
        </p:sp>
        <p:sp>
          <p:nvSpPr>
            <p:cNvPr id="65" name="AutoShape 19"/>
            <p:cNvSpPr>
              <a:spLocks noChangeArrowheads="1"/>
            </p:cNvSpPr>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sz="3200"/>
            </a:p>
          </p:txBody>
        </p:sp>
      </p:grpSp>
      <p:grpSp>
        <p:nvGrpSpPr>
          <p:cNvPr id="8197" name="Group 16"/>
          <p:cNvGrpSpPr>
            <a:grpSpLocks/>
          </p:cNvGrpSpPr>
          <p:nvPr/>
        </p:nvGrpSpPr>
        <p:grpSpPr bwMode="auto">
          <a:xfrm>
            <a:off x="1489172" y="3237191"/>
            <a:ext cx="792162" cy="1084262"/>
            <a:chOff x="458" y="1004"/>
            <a:chExt cx="499" cy="683"/>
          </a:xfrm>
        </p:grpSpPr>
        <p:sp>
          <p:nvSpPr>
            <p:cNvPr id="8206" name="AutoShape 17"/>
            <p:cNvSpPr>
              <a:spLocks noChangeArrowheads="1"/>
            </p:cNvSpPr>
            <p:nvPr/>
          </p:nvSpPr>
          <p:spPr bwMode="auto">
            <a:xfrm>
              <a:off x="458" y="1188"/>
              <a:ext cx="499" cy="499"/>
            </a:xfrm>
            <a:prstGeom prst="roundRect">
              <a:avLst>
                <a:gd name="adj" fmla="val 13028"/>
              </a:avLst>
            </a:prstGeom>
            <a:solidFill>
              <a:srgbClr val="0070C0"/>
            </a:solidFill>
            <a:ln w="9525" algn="ctr">
              <a:solidFill>
                <a:schemeClr val="tx1"/>
              </a:solidFill>
              <a:round/>
              <a:headEnd/>
              <a:tailEnd/>
            </a:ln>
            <a:effectLst/>
          </p:spPr>
          <p:txBody>
            <a:bodyPr wrap="none" anchor="ctr"/>
            <a:lstStyle/>
            <a:p>
              <a:pPr algn="ctr" eaLnBrk="1" hangingPunct="1"/>
              <a:endParaRPr lang="zh-CN" altLang="en-US" sz="3200" b="1" i="1">
                <a:latin typeface="Arial" charset="0"/>
                <a:ea typeface="华文细黑" pitchFamily="2" charset="-122"/>
              </a:endParaRPr>
            </a:p>
          </p:txBody>
        </p:sp>
        <p:sp>
          <p:nvSpPr>
            <p:cNvPr id="8207" name="WordArt 18"/>
            <p:cNvSpPr>
              <a:spLocks noChangeArrowheads="1" noChangeShapeType="1" noTextEdit="1"/>
            </p:cNvSpPr>
            <p:nvPr/>
          </p:nvSpPr>
          <p:spPr bwMode="auto">
            <a:xfrm>
              <a:off x="648" y="1321"/>
              <a:ext cx="135" cy="228"/>
            </a:xfrm>
            <a:prstGeom prst="rect">
              <a:avLst/>
            </a:prstGeom>
          </p:spPr>
          <p:txBody>
            <a:bodyPr wrap="none" fromWordArt="1">
              <a:prstTxWarp prst="textPlain">
                <a:avLst>
                  <a:gd name="adj" fmla="val 50000"/>
                </a:avLst>
              </a:prstTxWarp>
            </a:bodyPr>
            <a:lstStyle/>
            <a:p>
              <a:pPr algn="ctr"/>
              <a:r>
                <a:rPr lang="en-US" altLang="zh-CN" sz="3200" kern="10" spc="-70" dirty="0">
                  <a:ln w="9525">
                    <a:noFill/>
                    <a:round/>
                    <a:headEnd/>
                    <a:tailEnd/>
                  </a:ln>
                  <a:solidFill>
                    <a:schemeClr val="bg1"/>
                  </a:solidFill>
                  <a:latin typeface="Arial Black"/>
                </a:rPr>
                <a:t>3</a:t>
              </a:r>
              <a:endParaRPr lang="zh-CN" altLang="en-US" sz="3200" kern="10" spc="-70" dirty="0">
                <a:ln w="9525">
                  <a:noFill/>
                  <a:round/>
                  <a:headEnd/>
                  <a:tailEnd/>
                </a:ln>
                <a:solidFill>
                  <a:schemeClr val="bg1"/>
                </a:solidFill>
                <a:latin typeface="Arial Black"/>
              </a:endParaRPr>
            </a:p>
          </p:txBody>
        </p:sp>
        <p:sp>
          <p:nvSpPr>
            <p:cNvPr id="73" name="AutoShape 19"/>
            <p:cNvSpPr>
              <a:spLocks noChangeArrowheads="1"/>
            </p:cNvSpPr>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sz="3200"/>
            </a:p>
          </p:txBody>
        </p:sp>
      </p:grpSp>
      <p:grpSp>
        <p:nvGrpSpPr>
          <p:cNvPr id="8198" name="Group 16"/>
          <p:cNvGrpSpPr>
            <a:grpSpLocks/>
          </p:cNvGrpSpPr>
          <p:nvPr/>
        </p:nvGrpSpPr>
        <p:grpSpPr bwMode="auto">
          <a:xfrm>
            <a:off x="1503975" y="4620798"/>
            <a:ext cx="792162" cy="792162"/>
            <a:chOff x="476" y="981"/>
            <a:chExt cx="499" cy="499"/>
          </a:xfrm>
        </p:grpSpPr>
        <p:sp>
          <p:nvSpPr>
            <p:cNvPr id="8203" name="AutoShape 17"/>
            <p:cNvSpPr>
              <a:spLocks noChangeArrowheads="1"/>
            </p:cNvSpPr>
            <p:nvPr/>
          </p:nvSpPr>
          <p:spPr bwMode="auto">
            <a:xfrm>
              <a:off x="476" y="981"/>
              <a:ext cx="499" cy="499"/>
            </a:xfrm>
            <a:prstGeom prst="roundRect">
              <a:avLst>
                <a:gd name="adj" fmla="val 13028"/>
              </a:avLst>
            </a:prstGeom>
            <a:solidFill>
              <a:srgbClr val="0070C0"/>
            </a:solidFill>
            <a:ln w="9525" algn="ctr">
              <a:solidFill>
                <a:schemeClr val="tx1"/>
              </a:solidFill>
              <a:round/>
              <a:headEnd/>
              <a:tailEnd/>
            </a:ln>
            <a:effectLst/>
          </p:spPr>
          <p:txBody>
            <a:bodyPr wrap="none" anchor="ctr"/>
            <a:lstStyle/>
            <a:p>
              <a:pPr algn="ctr" eaLnBrk="1" hangingPunct="1"/>
              <a:endParaRPr lang="zh-CN" altLang="en-US" sz="3200" b="1" i="1">
                <a:latin typeface="Arial" charset="0"/>
                <a:ea typeface="华文细黑" pitchFamily="2" charset="-122"/>
              </a:endParaRPr>
            </a:p>
          </p:txBody>
        </p:sp>
        <p:sp>
          <p:nvSpPr>
            <p:cNvPr id="8204" name="WordArt 18"/>
            <p:cNvSpPr>
              <a:spLocks noChangeArrowheads="1" noChangeShapeType="1" noTextEdit="1"/>
            </p:cNvSpPr>
            <p:nvPr/>
          </p:nvSpPr>
          <p:spPr bwMode="auto">
            <a:xfrm>
              <a:off x="636" y="1116"/>
              <a:ext cx="135" cy="228"/>
            </a:xfrm>
            <a:prstGeom prst="rect">
              <a:avLst/>
            </a:prstGeom>
          </p:spPr>
          <p:txBody>
            <a:bodyPr wrap="none" fromWordArt="1">
              <a:prstTxWarp prst="textPlain">
                <a:avLst>
                  <a:gd name="adj" fmla="val 50000"/>
                </a:avLst>
              </a:prstTxWarp>
            </a:bodyPr>
            <a:lstStyle/>
            <a:p>
              <a:pPr algn="ctr"/>
              <a:r>
                <a:rPr lang="en-US" altLang="zh-CN" sz="3200" kern="10" spc="-70" dirty="0">
                  <a:ln w="9525">
                    <a:noFill/>
                    <a:round/>
                    <a:headEnd/>
                    <a:tailEnd/>
                  </a:ln>
                  <a:solidFill>
                    <a:schemeClr val="bg1"/>
                  </a:solidFill>
                  <a:latin typeface="Arial Black"/>
                </a:rPr>
                <a:t>4</a:t>
              </a:r>
              <a:endParaRPr lang="zh-CN" altLang="en-US" sz="3200" kern="10" spc="-70" dirty="0">
                <a:ln w="9525">
                  <a:noFill/>
                  <a:round/>
                  <a:headEnd/>
                  <a:tailEnd/>
                </a:ln>
                <a:solidFill>
                  <a:schemeClr val="bg1"/>
                </a:solidFill>
                <a:latin typeface="Arial Black"/>
              </a:endParaRPr>
            </a:p>
          </p:txBody>
        </p:sp>
        <p:sp>
          <p:nvSpPr>
            <p:cNvPr id="81" name="AutoShape 19"/>
            <p:cNvSpPr>
              <a:spLocks noChangeArrowheads="1"/>
            </p:cNvSpPr>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sz="3200"/>
            </a:p>
          </p:txBody>
        </p:sp>
      </p:grpSp>
      <p:sp>
        <p:nvSpPr>
          <p:cNvPr id="5" name="矩形 4">
            <a:hlinkClick r:id="rId2" action="ppaction://hlinksldjump"/>
          </p:cNvPr>
          <p:cNvSpPr/>
          <p:nvPr/>
        </p:nvSpPr>
        <p:spPr>
          <a:xfrm>
            <a:off x="2597763" y="1392759"/>
            <a:ext cx="5011737" cy="7556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3200" b="1"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研究背景及意义</a:t>
            </a:r>
          </a:p>
        </p:txBody>
      </p:sp>
      <p:sp>
        <p:nvSpPr>
          <p:cNvPr id="94" name="矩形 93">
            <a:hlinkClick r:id="rId2" action="ppaction://hlinksldjump"/>
          </p:cNvPr>
          <p:cNvSpPr/>
          <p:nvPr/>
        </p:nvSpPr>
        <p:spPr>
          <a:xfrm>
            <a:off x="2597763" y="2492896"/>
            <a:ext cx="5011737" cy="7556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3200" b="1" dirty="0" smtClean="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国内外研究现状</a:t>
            </a:r>
            <a:endParaRPr lang="zh-CN" altLang="en-US" sz="3200" b="1"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95" name="矩形 94">
            <a:hlinkClick r:id="rId3" action="ppaction://hlinksldjump"/>
          </p:cNvPr>
          <p:cNvSpPr/>
          <p:nvPr/>
        </p:nvSpPr>
        <p:spPr>
          <a:xfrm>
            <a:off x="2648047" y="3542793"/>
            <a:ext cx="5011737" cy="7556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3200" b="1"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主要研究内容</a:t>
            </a:r>
          </a:p>
        </p:txBody>
      </p:sp>
      <p:sp>
        <p:nvSpPr>
          <p:cNvPr id="96" name="矩形 95">
            <a:hlinkClick r:id="" action="ppaction://noaction"/>
          </p:cNvPr>
          <p:cNvSpPr/>
          <p:nvPr/>
        </p:nvSpPr>
        <p:spPr>
          <a:xfrm>
            <a:off x="2597762" y="4639054"/>
            <a:ext cx="5011737" cy="7556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3200" b="1" dirty="0" smtClean="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原型系统的实现</a:t>
            </a:r>
            <a:endParaRPr lang="zh-CN" altLang="en-US" sz="3200" b="1"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24" name="矩形 23"/>
          <p:cNvSpPr/>
          <p:nvPr/>
        </p:nvSpPr>
        <p:spPr>
          <a:xfrm>
            <a:off x="0" y="6000768"/>
            <a:ext cx="9144000" cy="857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16"/>
          <p:cNvGrpSpPr>
            <a:grpSpLocks/>
          </p:cNvGrpSpPr>
          <p:nvPr/>
        </p:nvGrpSpPr>
        <p:grpSpPr bwMode="auto">
          <a:xfrm>
            <a:off x="1523463" y="5593091"/>
            <a:ext cx="792162" cy="792162"/>
            <a:chOff x="476" y="981"/>
            <a:chExt cx="499" cy="499"/>
          </a:xfrm>
        </p:grpSpPr>
        <p:sp>
          <p:nvSpPr>
            <p:cNvPr id="33" name="AutoShape 17"/>
            <p:cNvSpPr>
              <a:spLocks noChangeArrowheads="1"/>
            </p:cNvSpPr>
            <p:nvPr/>
          </p:nvSpPr>
          <p:spPr bwMode="auto">
            <a:xfrm>
              <a:off x="476" y="981"/>
              <a:ext cx="499" cy="499"/>
            </a:xfrm>
            <a:prstGeom prst="roundRect">
              <a:avLst>
                <a:gd name="adj" fmla="val 13028"/>
              </a:avLst>
            </a:prstGeom>
            <a:solidFill>
              <a:srgbClr val="0070C0"/>
            </a:solidFill>
            <a:ln w="9525" algn="ctr">
              <a:solidFill>
                <a:schemeClr val="tx1"/>
              </a:solidFill>
              <a:round/>
              <a:headEnd/>
              <a:tailEnd/>
            </a:ln>
            <a:effectLst/>
          </p:spPr>
          <p:txBody>
            <a:bodyPr wrap="none" anchor="ctr"/>
            <a:lstStyle/>
            <a:p>
              <a:pPr algn="ctr" eaLnBrk="1" hangingPunct="1"/>
              <a:endParaRPr lang="zh-CN" altLang="en-US" sz="3200" b="1" i="1">
                <a:latin typeface="Arial" charset="0"/>
                <a:ea typeface="华文细黑" pitchFamily="2" charset="-122"/>
              </a:endParaRPr>
            </a:p>
          </p:txBody>
        </p:sp>
        <p:sp>
          <p:nvSpPr>
            <p:cNvPr id="34" name="WordArt 18"/>
            <p:cNvSpPr>
              <a:spLocks noChangeArrowheads="1" noChangeShapeType="1" noTextEdit="1"/>
            </p:cNvSpPr>
            <p:nvPr/>
          </p:nvSpPr>
          <p:spPr bwMode="auto">
            <a:xfrm>
              <a:off x="636" y="1116"/>
              <a:ext cx="135" cy="228"/>
            </a:xfrm>
            <a:prstGeom prst="rect">
              <a:avLst/>
            </a:prstGeom>
          </p:spPr>
          <p:txBody>
            <a:bodyPr wrap="none" fromWordArt="1">
              <a:prstTxWarp prst="textPlain">
                <a:avLst>
                  <a:gd name="adj" fmla="val 50000"/>
                </a:avLst>
              </a:prstTxWarp>
            </a:bodyPr>
            <a:lstStyle/>
            <a:p>
              <a:pPr algn="ctr"/>
              <a:r>
                <a:rPr lang="en-US" altLang="zh-CN" sz="3200" kern="10" spc="-70" dirty="0" smtClean="0">
                  <a:ln w="9525">
                    <a:noFill/>
                    <a:round/>
                    <a:headEnd/>
                    <a:tailEnd/>
                  </a:ln>
                  <a:solidFill>
                    <a:schemeClr val="bg1"/>
                  </a:solidFill>
                  <a:latin typeface="Arial Black"/>
                </a:rPr>
                <a:t>5</a:t>
              </a:r>
              <a:endParaRPr lang="zh-CN" altLang="en-US" sz="3200" kern="10" spc="-70" dirty="0">
                <a:ln w="9525">
                  <a:noFill/>
                  <a:round/>
                  <a:headEnd/>
                  <a:tailEnd/>
                </a:ln>
                <a:solidFill>
                  <a:schemeClr val="bg1"/>
                </a:solidFill>
                <a:latin typeface="Arial Black"/>
              </a:endParaRPr>
            </a:p>
          </p:txBody>
        </p:sp>
        <p:sp>
          <p:nvSpPr>
            <p:cNvPr id="35" name="AutoShape 19"/>
            <p:cNvSpPr>
              <a:spLocks noChangeArrowheads="1"/>
            </p:cNvSpPr>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sz="3200"/>
            </a:p>
          </p:txBody>
        </p:sp>
      </p:grpSp>
      <p:sp>
        <p:nvSpPr>
          <p:cNvPr id="36" name="矩形 35">
            <a:hlinkClick r:id="" action="ppaction://noaction"/>
          </p:cNvPr>
          <p:cNvSpPr/>
          <p:nvPr/>
        </p:nvSpPr>
        <p:spPr>
          <a:xfrm>
            <a:off x="2617250" y="5611347"/>
            <a:ext cx="5011737" cy="7556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3200" b="1" dirty="0">
                <a:solidFill>
                  <a:schemeClr val="tx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总结与展望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wipe(up)">
                                      <p:cBhvr>
                                        <p:cTn id="7" dur="500"/>
                                        <p:tgtEl>
                                          <p:spTgt spid="8195"/>
                                        </p:tgtEl>
                                      </p:cBhvr>
                                    </p:animEffect>
                                  </p:childTnLst>
                                </p:cTn>
                              </p:par>
                              <p:par>
                                <p:cTn id="8" presetID="22" presetClass="entr" presetSubtype="1" fill="hold" nodeType="withEffect">
                                  <p:stCondLst>
                                    <p:cond delay="0"/>
                                  </p:stCondLst>
                                  <p:childTnLst>
                                    <p:set>
                                      <p:cBhvr>
                                        <p:cTn id="9" dur="1" fill="hold">
                                          <p:stCondLst>
                                            <p:cond delay="0"/>
                                          </p:stCondLst>
                                        </p:cTn>
                                        <p:tgtEl>
                                          <p:spTgt spid="8196"/>
                                        </p:tgtEl>
                                        <p:attrNameLst>
                                          <p:attrName>style.visibility</p:attrName>
                                        </p:attrNameLst>
                                      </p:cBhvr>
                                      <p:to>
                                        <p:strVal val="visible"/>
                                      </p:to>
                                    </p:set>
                                    <p:animEffect transition="in" filter="wipe(up)">
                                      <p:cBhvr>
                                        <p:cTn id="10" dur="500"/>
                                        <p:tgtEl>
                                          <p:spTgt spid="8196"/>
                                        </p:tgtEl>
                                      </p:cBhvr>
                                    </p:animEffect>
                                  </p:childTnLst>
                                </p:cTn>
                              </p:par>
                              <p:par>
                                <p:cTn id="11" presetID="22" presetClass="entr" presetSubtype="1" fill="hold" nodeType="withEffect">
                                  <p:stCondLst>
                                    <p:cond delay="0"/>
                                  </p:stCondLst>
                                  <p:childTnLst>
                                    <p:set>
                                      <p:cBhvr>
                                        <p:cTn id="12" dur="1" fill="hold">
                                          <p:stCondLst>
                                            <p:cond delay="0"/>
                                          </p:stCondLst>
                                        </p:cTn>
                                        <p:tgtEl>
                                          <p:spTgt spid="8197"/>
                                        </p:tgtEl>
                                        <p:attrNameLst>
                                          <p:attrName>style.visibility</p:attrName>
                                        </p:attrNameLst>
                                      </p:cBhvr>
                                      <p:to>
                                        <p:strVal val="visible"/>
                                      </p:to>
                                    </p:set>
                                    <p:animEffect transition="in" filter="wipe(up)">
                                      <p:cBhvr>
                                        <p:cTn id="13" dur="500"/>
                                        <p:tgtEl>
                                          <p:spTgt spid="8197"/>
                                        </p:tgtEl>
                                      </p:cBhvr>
                                    </p:animEffect>
                                  </p:childTnLst>
                                </p:cTn>
                              </p:par>
                              <p:par>
                                <p:cTn id="14" presetID="22" presetClass="entr" presetSubtype="1" fill="hold" nodeType="withEffect">
                                  <p:stCondLst>
                                    <p:cond delay="0"/>
                                  </p:stCondLst>
                                  <p:childTnLst>
                                    <p:set>
                                      <p:cBhvr>
                                        <p:cTn id="15" dur="1" fill="hold">
                                          <p:stCondLst>
                                            <p:cond delay="0"/>
                                          </p:stCondLst>
                                        </p:cTn>
                                        <p:tgtEl>
                                          <p:spTgt spid="8198"/>
                                        </p:tgtEl>
                                        <p:attrNameLst>
                                          <p:attrName>style.visibility</p:attrName>
                                        </p:attrNameLst>
                                      </p:cBhvr>
                                      <p:to>
                                        <p:strVal val="visible"/>
                                      </p:to>
                                    </p:set>
                                    <p:animEffect transition="in" filter="wipe(up)">
                                      <p:cBhvr>
                                        <p:cTn id="16" dur="500"/>
                                        <p:tgtEl>
                                          <p:spTgt spid="819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wipe(up)">
                                      <p:cBhvr>
                                        <p:cTn id="22" dur="500"/>
                                        <p:tgtEl>
                                          <p:spTgt spid="94"/>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wipe(up)">
                                      <p:cBhvr>
                                        <p:cTn id="25" dur="500"/>
                                        <p:tgtEl>
                                          <p:spTgt spid="95"/>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wipe(up)">
                                      <p:cBhvr>
                                        <p:cTn id="28" dur="500"/>
                                        <p:tgtEl>
                                          <p:spTgt spid="96"/>
                                        </p:tgtEl>
                                      </p:cBhvr>
                                    </p:animEffect>
                                  </p:childTnLst>
                                </p:cTn>
                              </p:par>
                              <p:par>
                                <p:cTn id="29" presetID="22" presetClass="entr" presetSubtype="1"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up)">
                                      <p:cBhvr>
                                        <p:cTn id="31" dur="500"/>
                                        <p:tgtEl>
                                          <p:spTgt spid="32"/>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4" grpId="0" animBg="1"/>
      <p:bldP spid="95" grpId="0" animBg="1"/>
      <p:bldP spid="96" grpId="0" animBg="1"/>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434975" y="415925"/>
            <a:ext cx="595035" cy="584775"/>
          </a:xfrm>
          <a:prstGeom prst="rect">
            <a:avLst/>
          </a:prstGeom>
          <a:noFill/>
          <a:ln w="9525">
            <a:noFill/>
            <a:miter lim="800000"/>
            <a:headEnd/>
            <a:tailEnd/>
          </a:ln>
        </p:spPr>
        <p:txBody>
          <a:bodyPr wrap="none">
            <a:spAutoFit/>
          </a:bodyPr>
          <a:lstStyle/>
          <a:p>
            <a:pPr eaLnBrk="1" hangingPunct="1"/>
            <a:r>
              <a:rPr lang="zh-CN" altLang="en-US" sz="3200" b="1" dirty="0">
                <a:solidFill>
                  <a:prstClr val="white"/>
                </a:solidFill>
                <a:latin typeface="微软雅黑" pitchFamily="34" charset="-122"/>
                <a:ea typeface="微软雅黑" pitchFamily="34" charset="-122"/>
              </a:rPr>
              <a:t>三</a:t>
            </a:r>
          </a:p>
        </p:txBody>
      </p:sp>
      <p:sp>
        <p:nvSpPr>
          <p:cNvPr id="11" name="矩形 10"/>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TextBox 2"/>
          <p:cNvSpPr txBox="1">
            <a:spLocks noChangeArrowheads="1"/>
          </p:cNvSpPr>
          <p:nvPr/>
        </p:nvSpPr>
        <p:spPr bwMode="auto">
          <a:xfrm>
            <a:off x="1619672" y="470723"/>
            <a:ext cx="3431753" cy="584775"/>
          </a:xfrm>
          <a:prstGeom prst="rect">
            <a:avLst/>
          </a:prstGeom>
          <a:noFill/>
          <a:ln w="9525">
            <a:noFill/>
            <a:miter lim="800000"/>
            <a:headEnd/>
            <a:tailEnd/>
          </a:ln>
        </p:spPr>
        <p:txBody>
          <a:bodyPr wrap="square">
            <a:spAutoFit/>
          </a:bodyPr>
          <a:lstStyle/>
          <a:p>
            <a:pPr eaLnBrk="1" hangingPunct="1"/>
            <a:r>
              <a:rPr lang="zh-CN" altLang="en-US" sz="32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主要研究内容</a:t>
            </a:r>
            <a:endParaRPr lang="zh-CN" altLang="en-US" sz="32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grpSp>
        <p:nvGrpSpPr>
          <p:cNvPr id="32" name="组合 48"/>
          <p:cNvGrpSpPr>
            <a:grpSpLocks/>
          </p:cNvGrpSpPr>
          <p:nvPr/>
        </p:nvGrpSpPr>
        <p:grpSpPr bwMode="auto">
          <a:xfrm>
            <a:off x="1123950" y="2376485"/>
            <a:ext cx="7162800" cy="537907"/>
            <a:chOff x="762000" y="1981200"/>
            <a:chExt cx="7162800" cy="537611"/>
          </a:xfrm>
        </p:grpSpPr>
        <p:sp>
          <p:nvSpPr>
            <p:cNvPr id="33" name="AutoShape 12"/>
            <p:cNvSpPr>
              <a:spLocks noChangeArrowheads="1"/>
            </p:cNvSpPr>
            <p:nvPr/>
          </p:nvSpPr>
          <p:spPr bwMode="auto">
            <a:xfrm>
              <a:off x="762000" y="1981200"/>
              <a:ext cx="7010400" cy="533106"/>
            </a:xfrm>
            <a:prstGeom prst="flowChartAlternateProcess">
              <a:avLst/>
            </a:prstGeom>
            <a:solidFill>
              <a:srgbClr val="EAE9F4"/>
            </a:solidFill>
            <a:ln w="9525" algn="ctr">
              <a:solidFill>
                <a:srgbClr val="EAE9F4"/>
              </a:solidFill>
              <a:miter lim="800000"/>
              <a:headEnd/>
              <a:tailEnd/>
            </a:ln>
            <a:effectLst>
              <a:outerShdw dist="107763" dir="2700000" algn="ctr" rotWithShape="0">
                <a:srgbClr val="808080">
                  <a:alpha val="50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buFont typeface="Arial" panose="020B0604020202020204" pitchFamily="34" charset="0"/>
                <a:buNone/>
              </a:pPr>
              <a:endParaRPr lang="zh-CN" altLang="en-US" sz="2000" kern="0" smtClean="0">
                <a:solidFill>
                  <a:srgbClr val="000000"/>
                </a:solidFill>
              </a:endParaRPr>
            </a:p>
          </p:txBody>
        </p:sp>
        <p:sp>
          <p:nvSpPr>
            <p:cNvPr id="34" name="Rectangle 13"/>
            <p:cNvSpPr>
              <a:spLocks noChangeArrowheads="1"/>
            </p:cNvSpPr>
            <p:nvPr/>
          </p:nvSpPr>
          <p:spPr bwMode="auto">
            <a:xfrm>
              <a:off x="1222375" y="2057400"/>
              <a:ext cx="6702425" cy="4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latinLnBrk="1" hangingPunct="1">
                <a:spcBef>
                  <a:spcPct val="0"/>
                </a:spcBef>
                <a:spcAft>
                  <a:spcPts val="0"/>
                </a:spcAft>
                <a:buFontTx/>
                <a:buNone/>
              </a:pPr>
              <a:r>
                <a:rPr kumimoji="1" lang="zh-CN" altLang="zh-CN" sz="2400" kern="0" dirty="0">
                  <a:solidFill>
                    <a:srgbClr val="000066"/>
                  </a:solidFill>
                  <a:latin typeface="楷体" panose="02010609060101010101" pitchFamily="49" charset="-122"/>
                  <a:ea typeface="楷体" panose="02010609060101010101" pitchFamily="49" charset="-122"/>
                </a:rPr>
                <a:t>中文微博情感特征的提取</a:t>
              </a:r>
              <a:endParaRPr kumimoji="1" lang="zh-CN" altLang="en-US" sz="2400" kern="0" dirty="0">
                <a:solidFill>
                  <a:srgbClr val="000066"/>
                </a:solidFill>
                <a:latin typeface="楷体" panose="02010609060101010101" pitchFamily="49" charset="-122"/>
                <a:ea typeface="楷体" panose="02010609060101010101" pitchFamily="49" charset="-122"/>
              </a:endParaRPr>
            </a:p>
          </p:txBody>
        </p:sp>
        <p:sp>
          <p:nvSpPr>
            <p:cNvPr id="35" name="Oval 14"/>
            <p:cNvSpPr>
              <a:spLocks noChangeArrowheads="1"/>
            </p:cNvSpPr>
            <p:nvPr/>
          </p:nvSpPr>
          <p:spPr bwMode="auto">
            <a:xfrm>
              <a:off x="914400" y="2133600"/>
              <a:ext cx="304800" cy="304800"/>
            </a:xfrm>
            <a:prstGeom prst="ellipse">
              <a:avLst/>
            </a:prstGeom>
            <a:gradFill rotWithShape="1">
              <a:gsLst>
                <a:gs pos="0">
                  <a:srgbClr val="3366CC"/>
                </a:gs>
                <a:gs pos="100000">
                  <a:srgbClr val="000066"/>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auto" hangingPunct="1">
                <a:spcBef>
                  <a:spcPct val="0"/>
                </a:spcBef>
                <a:spcAft>
                  <a:spcPts val="0"/>
                </a:spcAft>
                <a:buFontTx/>
                <a:buNone/>
              </a:pPr>
              <a:r>
                <a:rPr lang="en-US" altLang="zh-CN" sz="1800" b="1" kern="0" dirty="0" smtClean="0">
                  <a:solidFill>
                    <a:srgbClr val="FFFFFF"/>
                  </a:solidFill>
                </a:rPr>
                <a:t>1</a:t>
              </a:r>
            </a:p>
          </p:txBody>
        </p:sp>
      </p:grpSp>
      <p:grpSp>
        <p:nvGrpSpPr>
          <p:cNvPr id="40" name="组合 56"/>
          <p:cNvGrpSpPr>
            <a:grpSpLocks/>
          </p:cNvGrpSpPr>
          <p:nvPr/>
        </p:nvGrpSpPr>
        <p:grpSpPr bwMode="auto">
          <a:xfrm>
            <a:off x="1123950" y="4281488"/>
            <a:ext cx="7010400" cy="538162"/>
            <a:chOff x="762000" y="3886200"/>
            <a:chExt cx="7010400" cy="537865"/>
          </a:xfrm>
        </p:grpSpPr>
        <p:sp>
          <p:nvSpPr>
            <p:cNvPr id="41" name="AutoShape 20"/>
            <p:cNvSpPr>
              <a:spLocks noChangeArrowheads="1"/>
            </p:cNvSpPr>
            <p:nvPr/>
          </p:nvSpPr>
          <p:spPr bwMode="auto">
            <a:xfrm>
              <a:off x="762000" y="3886200"/>
              <a:ext cx="7010400" cy="533106"/>
            </a:xfrm>
            <a:prstGeom prst="flowChartAlternateProcess">
              <a:avLst/>
            </a:prstGeom>
            <a:solidFill>
              <a:srgbClr val="EAE9F4"/>
            </a:solidFill>
            <a:ln w="9525" algn="ctr">
              <a:solidFill>
                <a:srgbClr val="EAE9F4"/>
              </a:solidFill>
              <a:miter lim="800000"/>
              <a:headEnd/>
              <a:tailEnd/>
            </a:ln>
            <a:effectLst>
              <a:outerShdw dist="107763" dir="2700000" algn="ctr" rotWithShape="0">
                <a:srgbClr val="808080">
                  <a:alpha val="50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buFont typeface="Arial" panose="020B0604020202020204" pitchFamily="34" charset="0"/>
                <a:buNone/>
              </a:pPr>
              <a:endParaRPr lang="zh-CN" altLang="en-US" sz="2000" kern="0" smtClean="0">
                <a:solidFill>
                  <a:srgbClr val="000000"/>
                </a:solidFill>
              </a:endParaRPr>
            </a:p>
          </p:txBody>
        </p:sp>
        <p:sp>
          <p:nvSpPr>
            <p:cNvPr id="42" name="Rectangle 21"/>
            <p:cNvSpPr>
              <a:spLocks noChangeArrowheads="1"/>
            </p:cNvSpPr>
            <p:nvPr/>
          </p:nvSpPr>
          <p:spPr bwMode="auto">
            <a:xfrm>
              <a:off x="1222375" y="3962400"/>
              <a:ext cx="6550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latinLnBrk="1" hangingPunct="1">
                <a:spcBef>
                  <a:spcPct val="0"/>
                </a:spcBef>
                <a:spcAft>
                  <a:spcPts val="0"/>
                </a:spcAft>
                <a:buFontTx/>
                <a:buNone/>
              </a:pPr>
              <a:r>
                <a:rPr kumimoji="1" lang="zh-CN" altLang="en-US" sz="2400" kern="0" dirty="0">
                  <a:solidFill>
                    <a:srgbClr val="000066"/>
                  </a:solidFill>
                  <a:latin typeface="楷体" panose="02010609060101010101" pitchFamily="49" charset="-122"/>
                  <a:ea typeface="楷体" panose="02010609060101010101" pitchFamily="49" charset="-122"/>
                </a:rPr>
                <a:t>基于协同学习算法的中文微博情感极性分析</a:t>
              </a:r>
              <a:endParaRPr kumimoji="1" lang="zh-CN" altLang="en-US" sz="2400" kern="0" dirty="0" smtClean="0">
                <a:solidFill>
                  <a:srgbClr val="000066"/>
                </a:solidFill>
                <a:latin typeface="楷体" panose="02010609060101010101" pitchFamily="49" charset="-122"/>
                <a:ea typeface="楷体" panose="02010609060101010101" pitchFamily="49" charset="-122"/>
              </a:endParaRPr>
            </a:p>
          </p:txBody>
        </p:sp>
        <p:sp>
          <p:nvSpPr>
            <p:cNvPr id="43" name="Oval 22"/>
            <p:cNvSpPr>
              <a:spLocks noChangeArrowheads="1"/>
            </p:cNvSpPr>
            <p:nvPr/>
          </p:nvSpPr>
          <p:spPr bwMode="auto">
            <a:xfrm>
              <a:off x="914400" y="4038600"/>
              <a:ext cx="304800" cy="304800"/>
            </a:xfrm>
            <a:prstGeom prst="ellipse">
              <a:avLst/>
            </a:prstGeom>
            <a:gradFill rotWithShape="1">
              <a:gsLst>
                <a:gs pos="0">
                  <a:srgbClr val="3366CC"/>
                </a:gs>
                <a:gs pos="100000">
                  <a:srgbClr val="000066"/>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auto" hangingPunct="1">
                <a:spcBef>
                  <a:spcPct val="0"/>
                </a:spcBef>
                <a:spcAft>
                  <a:spcPts val="0"/>
                </a:spcAft>
                <a:buFontTx/>
                <a:buNone/>
              </a:pPr>
              <a:r>
                <a:rPr lang="en-US" altLang="zh-CN" sz="1800" b="1" kern="0" smtClean="0">
                  <a:solidFill>
                    <a:srgbClr val="FFFFFF"/>
                  </a:solidFill>
                </a:rPr>
                <a:t>3</a:t>
              </a:r>
            </a:p>
          </p:txBody>
        </p:sp>
      </p:grpSp>
      <p:grpSp>
        <p:nvGrpSpPr>
          <p:cNvPr id="36" name="组合 52"/>
          <p:cNvGrpSpPr>
            <a:grpSpLocks/>
          </p:cNvGrpSpPr>
          <p:nvPr/>
        </p:nvGrpSpPr>
        <p:grpSpPr bwMode="auto">
          <a:xfrm>
            <a:off x="1123950" y="3290888"/>
            <a:ext cx="7010400" cy="538162"/>
            <a:chOff x="762000" y="2895600"/>
            <a:chExt cx="7010400" cy="537865"/>
          </a:xfrm>
        </p:grpSpPr>
        <p:sp>
          <p:nvSpPr>
            <p:cNvPr id="37" name="AutoShape 16"/>
            <p:cNvSpPr>
              <a:spLocks noChangeArrowheads="1"/>
            </p:cNvSpPr>
            <p:nvPr/>
          </p:nvSpPr>
          <p:spPr bwMode="auto">
            <a:xfrm>
              <a:off x="762000" y="2895600"/>
              <a:ext cx="7010400" cy="533106"/>
            </a:xfrm>
            <a:prstGeom prst="flowChartAlternateProcess">
              <a:avLst/>
            </a:prstGeom>
            <a:solidFill>
              <a:srgbClr val="EAE9F4"/>
            </a:solidFill>
            <a:ln w="9525" algn="ctr">
              <a:solidFill>
                <a:srgbClr val="EAE9F4"/>
              </a:solidFill>
              <a:miter lim="800000"/>
              <a:headEnd/>
              <a:tailEnd/>
            </a:ln>
            <a:effectLst>
              <a:outerShdw dist="107763" dir="2700000" algn="ctr" rotWithShape="0">
                <a:srgbClr val="808080">
                  <a:alpha val="50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buFont typeface="Arial" panose="020B0604020202020204" pitchFamily="34" charset="0"/>
                <a:buNone/>
              </a:pPr>
              <a:endParaRPr lang="zh-CN" altLang="en-US" sz="2000" kern="0" smtClean="0">
                <a:solidFill>
                  <a:srgbClr val="000000"/>
                </a:solidFill>
              </a:endParaRPr>
            </a:p>
          </p:txBody>
        </p:sp>
        <p:sp>
          <p:nvSpPr>
            <p:cNvPr id="38" name="Rectangle 17"/>
            <p:cNvSpPr>
              <a:spLocks noChangeArrowheads="1"/>
            </p:cNvSpPr>
            <p:nvPr/>
          </p:nvSpPr>
          <p:spPr bwMode="auto">
            <a:xfrm>
              <a:off x="1222375" y="2971800"/>
              <a:ext cx="6550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latinLnBrk="1" hangingPunct="1">
                <a:spcBef>
                  <a:spcPct val="0"/>
                </a:spcBef>
                <a:spcAft>
                  <a:spcPts val="0"/>
                </a:spcAft>
                <a:buFontTx/>
                <a:buNone/>
              </a:pPr>
              <a:r>
                <a:rPr kumimoji="1" lang="zh-CN" altLang="en-US" sz="2400" kern="0" dirty="0">
                  <a:solidFill>
                    <a:srgbClr val="000066"/>
                  </a:solidFill>
                  <a:latin typeface="楷体" panose="02010609060101010101" pitchFamily="49" charset="-122"/>
                  <a:ea typeface="楷体" panose="02010609060101010101" pitchFamily="49" charset="-122"/>
                </a:rPr>
                <a:t>基于主动学习算法的中文微博情感极性分析</a:t>
              </a:r>
              <a:endParaRPr kumimoji="1" lang="zh-CN" altLang="en-US" sz="2400" kern="0" dirty="0" smtClean="0">
                <a:solidFill>
                  <a:srgbClr val="000066"/>
                </a:solidFill>
                <a:latin typeface="楷体" panose="02010609060101010101" pitchFamily="49" charset="-122"/>
                <a:ea typeface="楷体" panose="02010609060101010101" pitchFamily="49" charset="-122"/>
              </a:endParaRPr>
            </a:p>
          </p:txBody>
        </p:sp>
        <p:sp>
          <p:nvSpPr>
            <p:cNvPr id="39" name="Oval 18"/>
            <p:cNvSpPr>
              <a:spLocks noChangeArrowheads="1"/>
            </p:cNvSpPr>
            <p:nvPr/>
          </p:nvSpPr>
          <p:spPr bwMode="auto">
            <a:xfrm>
              <a:off x="914400" y="3048000"/>
              <a:ext cx="304800" cy="304800"/>
            </a:xfrm>
            <a:prstGeom prst="ellipse">
              <a:avLst/>
            </a:prstGeom>
            <a:gradFill rotWithShape="1">
              <a:gsLst>
                <a:gs pos="0">
                  <a:srgbClr val="3366CC"/>
                </a:gs>
                <a:gs pos="100000">
                  <a:srgbClr val="000066"/>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auto" hangingPunct="1">
                <a:spcBef>
                  <a:spcPct val="0"/>
                </a:spcBef>
                <a:spcAft>
                  <a:spcPts val="0"/>
                </a:spcAft>
                <a:buFontTx/>
                <a:buNone/>
              </a:pPr>
              <a:r>
                <a:rPr lang="en-US" altLang="zh-CN" sz="1800" b="1" kern="0" smtClean="0">
                  <a:solidFill>
                    <a:srgbClr val="FFFFFF"/>
                  </a:solidFill>
                </a:rPr>
                <a:t>2</a:t>
              </a:r>
            </a:p>
          </p:txBody>
        </p:sp>
      </p:grpSp>
      <p:sp>
        <p:nvSpPr>
          <p:cNvPr id="19" name="TextBox 25"/>
          <p:cNvSpPr txBox="1">
            <a:spLocks noChangeArrowheads="1"/>
          </p:cNvSpPr>
          <p:nvPr/>
        </p:nvSpPr>
        <p:spPr bwMode="auto">
          <a:xfrm>
            <a:off x="7460237" y="4266990"/>
            <a:ext cx="428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dirty="0">
                <a:solidFill>
                  <a:srgbClr val="FF0000"/>
                </a:solidFill>
                <a:sym typeface="Wingdings" panose="05000000000000000000" pitchFamily="2" charset="2"/>
              </a:rPr>
              <a:t></a:t>
            </a:r>
            <a:endParaRPr lang="zh-CN" altLang="en-US" sz="4000" dirty="0">
              <a:solidFill>
                <a:srgbClr val="FF0000"/>
              </a:solidFill>
            </a:endParaRPr>
          </a:p>
        </p:txBody>
      </p:sp>
    </p:spTree>
    <p:extLst>
      <p:ext uri="{BB962C8B-B14F-4D97-AF65-F5344CB8AC3E}">
        <p14:creationId xmlns:p14="http://schemas.microsoft.com/office/powerpoint/2010/main" val="268998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80">
                                          <p:stCondLst>
                                            <p:cond delay="0"/>
                                          </p:stCondLst>
                                        </p:cTn>
                                        <p:tgtEl>
                                          <p:spTgt spid="19"/>
                                        </p:tgtEl>
                                      </p:cBhvr>
                                    </p:animEffect>
                                    <p:anim calcmode="lin" valueType="num">
                                      <p:cBhvr>
                                        <p:cTn id="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3" dur="26">
                                          <p:stCondLst>
                                            <p:cond delay="650"/>
                                          </p:stCondLst>
                                        </p:cTn>
                                        <p:tgtEl>
                                          <p:spTgt spid="19"/>
                                        </p:tgtEl>
                                      </p:cBhvr>
                                      <p:to x="100000" y="60000"/>
                                    </p:animScale>
                                    <p:animScale>
                                      <p:cBhvr>
                                        <p:cTn id="14" dur="166" decel="50000">
                                          <p:stCondLst>
                                            <p:cond delay="676"/>
                                          </p:stCondLst>
                                        </p:cTn>
                                        <p:tgtEl>
                                          <p:spTgt spid="19"/>
                                        </p:tgtEl>
                                      </p:cBhvr>
                                      <p:to x="100000" y="100000"/>
                                    </p:animScale>
                                    <p:animScale>
                                      <p:cBhvr>
                                        <p:cTn id="15" dur="26">
                                          <p:stCondLst>
                                            <p:cond delay="1312"/>
                                          </p:stCondLst>
                                        </p:cTn>
                                        <p:tgtEl>
                                          <p:spTgt spid="19"/>
                                        </p:tgtEl>
                                      </p:cBhvr>
                                      <p:to x="100000" y="80000"/>
                                    </p:animScale>
                                    <p:animScale>
                                      <p:cBhvr>
                                        <p:cTn id="16" dur="166" decel="50000">
                                          <p:stCondLst>
                                            <p:cond delay="1338"/>
                                          </p:stCondLst>
                                        </p:cTn>
                                        <p:tgtEl>
                                          <p:spTgt spid="19"/>
                                        </p:tgtEl>
                                      </p:cBhvr>
                                      <p:to x="100000" y="100000"/>
                                    </p:animScale>
                                    <p:animScale>
                                      <p:cBhvr>
                                        <p:cTn id="17" dur="26">
                                          <p:stCondLst>
                                            <p:cond delay="1642"/>
                                          </p:stCondLst>
                                        </p:cTn>
                                        <p:tgtEl>
                                          <p:spTgt spid="19"/>
                                        </p:tgtEl>
                                      </p:cBhvr>
                                      <p:to x="100000" y="90000"/>
                                    </p:animScale>
                                    <p:animScale>
                                      <p:cBhvr>
                                        <p:cTn id="18" dur="166" decel="50000">
                                          <p:stCondLst>
                                            <p:cond delay="1668"/>
                                          </p:stCondLst>
                                        </p:cTn>
                                        <p:tgtEl>
                                          <p:spTgt spid="19"/>
                                        </p:tgtEl>
                                      </p:cBhvr>
                                      <p:to x="100000" y="100000"/>
                                    </p:animScale>
                                    <p:animScale>
                                      <p:cBhvr>
                                        <p:cTn id="19" dur="26">
                                          <p:stCondLst>
                                            <p:cond delay="1808"/>
                                          </p:stCondLst>
                                        </p:cTn>
                                        <p:tgtEl>
                                          <p:spTgt spid="19"/>
                                        </p:tgtEl>
                                      </p:cBhvr>
                                      <p:to x="100000" y="95000"/>
                                    </p:animScale>
                                    <p:animScale>
                                      <p:cBhvr>
                                        <p:cTn id="20"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2700"/>
            <a:ext cx="9148763" cy="1138238"/>
            <a:chOff x="0" y="-12700"/>
            <a:chExt cx="9148763" cy="1138238"/>
          </a:xfrm>
        </p:grpSpPr>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7932" y="582711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2"/>
          <p:cNvSpPr txBox="1">
            <a:spLocks noChangeArrowheads="1"/>
          </p:cNvSpPr>
          <p:nvPr/>
        </p:nvSpPr>
        <p:spPr bwMode="auto">
          <a:xfrm>
            <a:off x="179512" y="273900"/>
            <a:ext cx="6984776"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基于协同学习算法的中文微博情感极性分析</a:t>
            </a:r>
          </a:p>
        </p:txBody>
      </p:sp>
      <p:sp>
        <p:nvSpPr>
          <p:cNvPr id="15" name="矩形 33"/>
          <p:cNvSpPr>
            <a:spLocks noChangeArrowheads="1"/>
          </p:cNvSpPr>
          <p:nvPr/>
        </p:nvSpPr>
        <p:spPr bwMode="auto">
          <a:xfrm>
            <a:off x="1928813" y="6000750"/>
            <a:ext cx="5357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dirty="0">
                <a:latin typeface="Times New Roman" panose="02020603050405020304" pitchFamily="18" charset="0"/>
                <a:ea typeface="楷体" panose="02010609060101010101" pitchFamily="49" charset="-122"/>
              </a:rPr>
              <a:t>协同</a:t>
            </a:r>
            <a:r>
              <a:rPr lang="zh-CN" altLang="en-US" sz="2000" dirty="0" smtClean="0">
                <a:latin typeface="Times New Roman" panose="02020603050405020304" pitchFamily="18" charset="0"/>
                <a:ea typeface="楷体" panose="02010609060101010101" pitchFamily="49" charset="-122"/>
              </a:rPr>
              <a:t>学习</a:t>
            </a:r>
            <a:r>
              <a:rPr lang="zh-CN" altLang="en-US" sz="2000" dirty="0">
                <a:latin typeface="Times New Roman" panose="02020603050405020304" pitchFamily="18" charset="0"/>
                <a:ea typeface="楷体" panose="02010609060101010101" pitchFamily="49" charset="-122"/>
              </a:rPr>
              <a:t>算法框架</a:t>
            </a:r>
          </a:p>
        </p:txBody>
      </p:sp>
      <p:pic>
        <p:nvPicPr>
          <p:cNvPr id="10" name="图片 9"/>
          <p:cNvPicPr/>
          <p:nvPr/>
        </p:nvPicPr>
        <p:blipFill>
          <a:blip r:embed="rId5">
            <a:extLst>
              <a:ext uri="{28A0092B-C50C-407E-A947-70E740481C1C}">
                <a14:useLocalDpi xmlns:a14="http://schemas.microsoft.com/office/drawing/2010/main" val="0"/>
              </a:ext>
            </a:extLst>
          </a:blip>
          <a:stretch>
            <a:fillRect/>
          </a:stretch>
        </p:blipFill>
        <p:spPr>
          <a:xfrm>
            <a:off x="539552" y="1268396"/>
            <a:ext cx="8280920" cy="4464860"/>
          </a:xfrm>
          <a:prstGeom prst="rect">
            <a:avLst/>
          </a:prstGeom>
        </p:spPr>
      </p:pic>
    </p:spTree>
    <p:extLst>
      <p:ext uri="{BB962C8B-B14F-4D97-AF65-F5344CB8AC3E}">
        <p14:creationId xmlns:p14="http://schemas.microsoft.com/office/powerpoint/2010/main" val="120928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anim calcmode="lin" valueType="num">
                                      <p:cBhvr>
                                        <p:cTn id="11" dur="2000" fill="hold"/>
                                        <p:tgtEl>
                                          <p:spTgt spid="15"/>
                                        </p:tgtEl>
                                        <p:attrNameLst>
                                          <p:attrName>ppt_w</p:attrName>
                                        </p:attrNameLst>
                                      </p:cBhvr>
                                      <p:tavLst>
                                        <p:tav tm="0" fmla="#ppt_w*sin(2.5*pi*$)">
                                          <p:val>
                                            <p:fltVal val="0"/>
                                          </p:val>
                                        </p:tav>
                                        <p:tav tm="100000">
                                          <p:val>
                                            <p:fltVal val="1"/>
                                          </p:val>
                                        </p:tav>
                                      </p:tavLst>
                                    </p:anim>
                                    <p:anim calcmode="lin" valueType="num">
                                      <p:cBhvr>
                                        <p:cTn id="12" dur="20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2700"/>
            <a:ext cx="9148763" cy="1138238"/>
            <a:chOff x="0" y="-12700"/>
            <a:chExt cx="9148763" cy="1138238"/>
          </a:xfrm>
        </p:grpSpPr>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2"/>
          <p:cNvSpPr txBox="1">
            <a:spLocks noChangeArrowheads="1"/>
          </p:cNvSpPr>
          <p:nvPr/>
        </p:nvSpPr>
        <p:spPr bwMode="auto">
          <a:xfrm>
            <a:off x="179512" y="273900"/>
            <a:ext cx="6984776"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基于协同学习算法的中文微博情感极性分析</a:t>
            </a:r>
          </a:p>
        </p:txBody>
      </p:sp>
      <p:pic>
        <p:nvPicPr>
          <p:cNvPr id="6" name="图片 5"/>
          <p:cNvPicPr>
            <a:picLocks noChangeAspect="1"/>
          </p:cNvPicPr>
          <p:nvPr/>
        </p:nvPicPr>
        <p:blipFill>
          <a:blip r:embed="rId5"/>
          <a:stretch>
            <a:fillRect/>
          </a:stretch>
        </p:blipFill>
        <p:spPr>
          <a:xfrm>
            <a:off x="1548737" y="1366193"/>
            <a:ext cx="6046525" cy="5348016"/>
          </a:xfrm>
          <a:prstGeom prst="rect">
            <a:avLst/>
          </a:prstGeom>
        </p:spPr>
      </p:pic>
    </p:spTree>
    <p:extLst>
      <p:ext uri="{BB962C8B-B14F-4D97-AF65-F5344CB8AC3E}">
        <p14:creationId xmlns:p14="http://schemas.microsoft.com/office/powerpoint/2010/main" val="30826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2700"/>
            <a:ext cx="9148763" cy="1138238"/>
            <a:chOff x="0" y="-12700"/>
            <a:chExt cx="9148763" cy="1138238"/>
          </a:xfrm>
        </p:grpSpPr>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2"/>
          <p:cNvSpPr txBox="1">
            <a:spLocks noChangeArrowheads="1"/>
          </p:cNvSpPr>
          <p:nvPr/>
        </p:nvSpPr>
        <p:spPr bwMode="auto">
          <a:xfrm>
            <a:off x="179512" y="273900"/>
            <a:ext cx="6984776"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en-US"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基于协同学习</a:t>
            </a: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算法的中文微博情感极性分析</a:t>
            </a:r>
          </a:p>
        </p:txBody>
      </p:sp>
      <p:grpSp>
        <p:nvGrpSpPr>
          <p:cNvPr id="17" name="Group 3"/>
          <p:cNvGrpSpPr>
            <a:grpSpLocks/>
          </p:cNvGrpSpPr>
          <p:nvPr/>
        </p:nvGrpSpPr>
        <p:grpSpPr bwMode="auto">
          <a:xfrm>
            <a:off x="5562600" y="3213100"/>
            <a:ext cx="3041650" cy="2528806"/>
            <a:chOff x="0" y="0"/>
            <a:chExt cx="1315" cy="1308"/>
          </a:xfrm>
        </p:grpSpPr>
        <p:sp>
          <p:nvSpPr>
            <p:cNvPr id="18" name="AutoShape 4"/>
            <p:cNvSpPr>
              <a:spLocks noChangeArrowheads="1"/>
            </p:cNvSpPr>
            <p:nvPr/>
          </p:nvSpPr>
          <p:spPr bwMode="auto">
            <a:xfrm>
              <a:off x="0" y="0"/>
              <a:ext cx="1315" cy="1308"/>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Verdana" panose="020B0604030504040204" pitchFamily="34" charset="0"/>
                <a:ea typeface="宋体" panose="02010600030101010101" pitchFamily="2" charset="-122"/>
              </a:endParaRPr>
            </a:p>
          </p:txBody>
        </p:sp>
        <p:sp>
          <p:nvSpPr>
            <p:cNvPr id="19" name="Text Box 5"/>
            <p:cNvSpPr txBox="1">
              <a:spLocks noChangeArrowheads="1"/>
            </p:cNvSpPr>
            <p:nvPr/>
          </p:nvSpPr>
          <p:spPr bwMode="auto">
            <a:xfrm>
              <a:off x="6" y="79"/>
              <a:ext cx="1309" cy="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defRPr/>
              </a:pPr>
              <a:r>
                <a:rPr lang="zh-CN" altLang="zh-CN" sz="2000" dirty="0">
                  <a:solidFill>
                    <a:srgbClr val="000000"/>
                  </a:solidFill>
                  <a:latin typeface="华文行楷" pitchFamily="2" charset="-122"/>
                  <a:ea typeface="华文行楷" pitchFamily="2" charset="-122"/>
                </a:rPr>
                <a:t>置信度</a:t>
              </a:r>
              <a:r>
                <a:rPr lang="zh-CN" altLang="zh-CN" sz="2000" dirty="0" smtClean="0">
                  <a:solidFill>
                    <a:srgbClr val="000000"/>
                  </a:solidFill>
                  <a:latin typeface="华文行楷" pitchFamily="2" charset="-122"/>
                  <a:ea typeface="华文行楷" pitchFamily="2" charset="-122"/>
                </a:rPr>
                <a:t>最高</a:t>
              </a:r>
              <a:r>
                <a:rPr lang="zh-CN" altLang="en-US" sz="2000" dirty="0" smtClean="0">
                  <a:solidFill>
                    <a:srgbClr val="000000"/>
                  </a:solidFill>
                  <a:latin typeface="华文行楷" pitchFamily="2" charset="-122"/>
                  <a:ea typeface="华文行楷" pitchFamily="2" charset="-122"/>
                </a:rPr>
                <a:t>选择策略</a:t>
              </a:r>
              <a:endParaRPr lang="en-US" altLang="zh-CN" sz="2000" dirty="0">
                <a:solidFill>
                  <a:srgbClr val="000000"/>
                </a:solidFill>
                <a:latin typeface="华文行楷" pitchFamily="2" charset="-122"/>
                <a:ea typeface="华文行楷" pitchFamily="2" charset="-122"/>
              </a:endParaRPr>
            </a:p>
            <a:p>
              <a:pPr algn="just" eaLnBrk="0" hangingPunct="0">
                <a:defRPr/>
              </a:pPr>
              <a:endParaRPr lang="zh-CN" altLang="en-US" sz="1600" dirty="0">
                <a:latin typeface="华文新魏" pitchFamily="2" charset="-122"/>
                <a:ea typeface="华文新魏" pitchFamily="2" charset="-122"/>
              </a:endParaRPr>
            </a:p>
            <a:p>
              <a:pPr>
                <a:defRPr/>
              </a:pPr>
              <a:r>
                <a:rPr lang="zh-CN" altLang="en-US" dirty="0" smtClean="0">
                  <a:latin typeface="华文楷体" panose="02010600040101010101" pitchFamily="2" charset="-122"/>
                  <a:ea typeface="华文楷体" panose="02010600040101010101" pitchFamily="2" charset="-122"/>
                </a:rPr>
                <a:t> </a:t>
              </a:r>
              <a:endParaRPr lang="en-US" altLang="zh-CN" dirty="0" smtClean="0">
                <a:latin typeface="华文楷体" panose="02010600040101010101" pitchFamily="2" charset="-122"/>
                <a:ea typeface="华文楷体" panose="02010600040101010101" pitchFamily="2" charset="-122"/>
              </a:endParaRPr>
            </a:p>
            <a:p>
              <a:pPr algn="ctr">
                <a:defRPr/>
              </a:pPr>
              <a:r>
                <a:rPr lang="zh-CN" altLang="en-US" dirty="0" smtClean="0">
                  <a:latin typeface="华文楷体" panose="02010600040101010101" pitchFamily="2" charset="-122"/>
                  <a:ea typeface="华文楷体" panose="02010600040101010101" pitchFamily="2" charset="-122"/>
                </a:rPr>
                <a:t>选择</a:t>
              </a:r>
              <a:r>
                <a:rPr lang="zh-CN" altLang="en-US" dirty="0">
                  <a:latin typeface="华文楷体" panose="02010600040101010101" pitchFamily="2" charset="-122"/>
                  <a:ea typeface="华文楷体" panose="02010600040101010101" pitchFamily="2" charset="-122"/>
                </a:rPr>
                <a:t>分类结果中置信度最高的样本加入到训练集中</a:t>
              </a:r>
              <a:endParaRPr lang="en-US" altLang="zh-CN" dirty="0">
                <a:latin typeface="华文楷体" panose="02010600040101010101" pitchFamily="2" charset="-122"/>
                <a:ea typeface="华文楷体" panose="02010600040101010101" pitchFamily="2" charset="-122"/>
              </a:endParaRPr>
            </a:p>
            <a:p>
              <a:pPr eaLnBrk="0" hangingPunct="0">
                <a:buFont typeface="Arial" charset="0"/>
                <a:buNone/>
                <a:defRPr/>
              </a:pPr>
              <a:endParaRPr lang="en-US" altLang="zh-CN" dirty="0">
                <a:solidFill>
                  <a:srgbClr val="000000"/>
                </a:solidFill>
                <a:latin typeface="华文行楷" pitchFamily="2" charset="-122"/>
                <a:ea typeface="华文行楷" pitchFamily="2" charset="-122"/>
              </a:endParaRPr>
            </a:p>
          </p:txBody>
        </p:sp>
      </p:grpSp>
      <p:grpSp>
        <p:nvGrpSpPr>
          <p:cNvPr id="20" name="Group 6"/>
          <p:cNvGrpSpPr>
            <a:grpSpLocks/>
          </p:cNvGrpSpPr>
          <p:nvPr/>
        </p:nvGrpSpPr>
        <p:grpSpPr bwMode="auto">
          <a:xfrm>
            <a:off x="611188" y="3276600"/>
            <a:ext cx="2817812" cy="2528888"/>
            <a:chOff x="-471" y="0"/>
            <a:chExt cx="1911" cy="2046"/>
          </a:xfrm>
        </p:grpSpPr>
        <p:sp>
          <p:nvSpPr>
            <p:cNvPr id="21" name="AutoShape 7"/>
            <p:cNvSpPr>
              <a:spLocks noChangeArrowheads="1"/>
            </p:cNvSpPr>
            <p:nvPr/>
          </p:nvSpPr>
          <p:spPr bwMode="auto">
            <a:xfrm>
              <a:off x="-471" y="0"/>
              <a:ext cx="1911" cy="2046"/>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Verdana" panose="020B0604030504040204" pitchFamily="34" charset="0"/>
                <a:ea typeface="宋体" panose="02010600030101010101" pitchFamily="2" charset="-122"/>
              </a:endParaRPr>
            </a:p>
          </p:txBody>
        </p:sp>
        <p:sp>
          <p:nvSpPr>
            <p:cNvPr id="22" name="Text Box 8"/>
            <p:cNvSpPr txBox="1">
              <a:spLocks noChangeArrowheads="1"/>
            </p:cNvSpPr>
            <p:nvPr/>
          </p:nvSpPr>
          <p:spPr bwMode="auto">
            <a:xfrm>
              <a:off x="-471" y="96"/>
              <a:ext cx="1873"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dirty="0">
                  <a:solidFill>
                    <a:srgbClr val="000000"/>
                  </a:solidFill>
                  <a:latin typeface="华文行楷" pitchFamily="2" charset="-122"/>
                  <a:ea typeface="华文行楷" pitchFamily="2" charset="-122"/>
                </a:rPr>
                <a:t>不确定性选择</a:t>
              </a:r>
              <a:r>
                <a:rPr lang="zh-CN" altLang="en-US" sz="2000" dirty="0" smtClean="0">
                  <a:solidFill>
                    <a:srgbClr val="000000"/>
                  </a:solidFill>
                  <a:latin typeface="华文行楷" pitchFamily="2" charset="-122"/>
                  <a:ea typeface="华文行楷" pitchFamily="2" charset="-122"/>
                </a:rPr>
                <a:t>策略</a:t>
              </a:r>
              <a:endParaRPr lang="en-US" altLang="zh-CN" sz="2000" dirty="0" smtClean="0">
                <a:solidFill>
                  <a:srgbClr val="000000"/>
                </a:solidFill>
                <a:latin typeface="华文行楷" pitchFamily="2" charset="-122"/>
                <a:ea typeface="华文行楷" pitchFamily="2" charset="-122"/>
              </a:endParaRPr>
            </a:p>
            <a:p>
              <a:pPr algn="ctr">
                <a:defRPr/>
              </a:pPr>
              <a:endParaRPr lang="en-US" altLang="zh-CN" dirty="0">
                <a:solidFill>
                  <a:srgbClr val="000000"/>
                </a:solidFill>
                <a:latin typeface="华文行楷" pitchFamily="2" charset="-122"/>
                <a:ea typeface="华文行楷" pitchFamily="2" charset="-122"/>
              </a:endParaRPr>
            </a:p>
            <a:p>
              <a:pPr algn="ctr">
                <a:defRPr/>
              </a:pPr>
              <a:r>
                <a:rPr lang="zh-CN" altLang="zh-CN" dirty="0">
                  <a:latin typeface="华文楷体" panose="02010600040101010101" pitchFamily="2" charset="-122"/>
                  <a:ea typeface="华文楷体" panose="02010600040101010101" pitchFamily="2" charset="-122"/>
                </a:rPr>
                <a:t>不确定性选择策略主要根据当前分类器预测未标注样本所属类别的不确定程度进行挑选</a:t>
              </a:r>
              <a:r>
                <a:rPr lang="zh-CN" altLang="zh-CN" dirty="0">
                  <a:latin typeface="华文新魏" pitchFamily="2" charset="-122"/>
                  <a:ea typeface="华文新魏" pitchFamily="2" charset="-122"/>
                </a:rPr>
                <a:t>。</a:t>
              </a:r>
              <a:endParaRPr lang="zh-CN" altLang="en-US" dirty="0">
                <a:latin typeface="华文新魏" pitchFamily="2" charset="-122"/>
                <a:ea typeface="华文新魏" pitchFamily="2" charset="-122"/>
              </a:endParaRPr>
            </a:p>
            <a:p>
              <a:pPr algn="ctr">
                <a:defRPr/>
              </a:pPr>
              <a:endParaRPr lang="en-US" altLang="zh-CN" dirty="0" smtClean="0">
                <a:solidFill>
                  <a:srgbClr val="000000"/>
                </a:solidFill>
                <a:latin typeface="华文行楷" pitchFamily="2" charset="-122"/>
                <a:ea typeface="华文行楷" pitchFamily="2" charset="-122"/>
              </a:endParaRPr>
            </a:p>
          </p:txBody>
        </p:sp>
      </p:grpSp>
      <p:sp>
        <p:nvSpPr>
          <p:cNvPr id="23" name="未知"/>
          <p:cNvSpPr>
            <a:spLocks/>
          </p:cNvSpPr>
          <p:nvPr/>
        </p:nvSpPr>
        <p:spPr bwMode="auto">
          <a:xfrm>
            <a:off x="3222625" y="3179763"/>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31765"/>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defRPr/>
            </a:pPr>
            <a:endParaRPr lang="zh-CN" altLang="en-US">
              <a:latin typeface="Arial" charset="0"/>
            </a:endParaRPr>
          </a:p>
        </p:txBody>
      </p:sp>
      <p:sp>
        <p:nvSpPr>
          <p:cNvPr id="24" name="未知"/>
          <p:cNvSpPr>
            <a:spLocks/>
          </p:cNvSpPr>
          <p:nvPr/>
        </p:nvSpPr>
        <p:spPr bwMode="auto">
          <a:xfrm flipH="1">
            <a:off x="4875213" y="3179763"/>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defRPr/>
            </a:pPr>
            <a:endParaRPr lang="zh-CN" altLang="en-US">
              <a:latin typeface="Arial" charset="0"/>
            </a:endParaRPr>
          </a:p>
        </p:txBody>
      </p:sp>
      <p:grpSp>
        <p:nvGrpSpPr>
          <p:cNvPr id="25" name="Group 12"/>
          <p:cNvGrpSpPr>
            <a:grpSpLocks/>
          </p:cNvGrpSpPr>
          <p:nvPr/>
        </p:nvGrpSpPr>
        <p:grpSpPr bwMode="auto">
          <a:xfrm>
            <a:off x="3048000" y="1552575"/>
            <a:ext cx="2998788" cy="1601788"/>
            <a:chOff x="0" y="0"/>
            <a:chExt cx="1889" cy="1009"/>
          </a:xfrm>
        </p:grpSpPr>
        <p:grpSp>
          <p:nvGrpSpPr>
            <p:cNvPr id="26" name="Group 13"/>
            <p:cNvGrpSpPr>
              <a:grpSpLocks/>
            </p:cNvGrpSpPr>
            <p:nvPr/>
          </p:nvGrpSpPr>
          <p:grpSpPr bwMode="auto">
            <a:xfrm>
              <a:off x="0" y="0"/>
              <a:ext cx="1889" cy="1009"/>
              <a:chOff x="0" y="0"/>
              <a:chExt cx="1889" cy="1009"/>
            </a:xfrm>
          </p:grpSpPr>
          <p:grpSp>
            <p:nvGrpSpPr>
              <p:cNvPr id="28" name="Group 14"/>
              <p:cNvGrpSpPr>
                <a:grpSpLocks/>
              </p:cNvGrpSpPr>
              <p:nvPr/>
            </p:nvGrpSpPr>
            <p:grpSpPr bwMode="auto">
              <a:xfrm>
                <a:off x="0" y="90"/>
                <a:ext cx="1889" cy="919"/>
                <a:chOff x="0" y="0"/>
                <a:chExt cx="1926" cy="937"/>
              </a:xfrm>
            </p:grpSpPr>
            <p:sp>
              <p:nvSpPr>
                <p:cNvPr id="33" name="Oval 15"/>
                <p:cNvSpPr>
                  <a:spLocks noChangeArrowheads="1"/>
                </p:cNvSpPr>
                <p:nvPr/>
              </p:nvSpPr>
              <p:spPr bwMode="auto">
                <a:xfrm>
                  <a:off x="21" y="30"/>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charset="0"/>
                    <a:buNone/>
                    <a:defRPr/>
                  </a:pPr>
                  <a:endParaRPr lang="zh-CN" altLang="en-US">
                    <a:latin typeface="Arial" charset="0"/>
                    <a:ea typeface="宋体" pitchFamily="2" charset="-122"/>
                  </a:endParaRPr>
                </a:p>
              </p:txBody>
            </p:sp>
            <p:sp>
              <p:nvSpPr>
                <p:cNvPr id="34" name="Oval 16"/>
                <p:cNvSpPr>
                  <a:spLocks noChangeArrowheads="1"/>
                </p:cNvSpPr>
                <p:nvPr/>
              </p:nvSpPr>
              <p:spPr bwMode="auto">
                <a:xfrm>
                  <a:off x="0" y="0"/>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charset="0"/>
                    <a:buNone/>
                    <a:defRPr/>
                  </a:pPr>
                  <a:endParaRPr lang="zh-CN" altLang="en-US">
                    <a:latin typeface="Arial" charset="0"/>
                    <a:ea typeface="宋体" pitchFamily="2" charset="-122"/>
                  </a:endParaRPr>
                </a:p>
              </p:txBody>
            </p:sp>
          </p:grpSp>
          <p:sp>
            <p:nvSpPr>
              <p:cNvPr id="29" name="Oval 17"/>
              <p:cNvSpPr>
                <a:spLocks noChangeArrowheads="1"/>
              </p:cNvSpPr>
              <p:nvPr/>
            </p:nvSpPr>
            <p:spPr bwMode="auto">
              <a:xfrm>
                <a:off x="89" y="0"/>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buFont typeface="Arial" charset="0"/>
                  <a:buNone/>
                  <a:defRPr/>
                </a:pPr>
                <a:endParaRPr lang="zh-CN" altLang="en-US">
                  <a:latin typeface="Arial" charset="0"/>
                  <a:ea typeface="宋体" pitchFamily="2" charset="-122"/>
                </a:endParaRPr>
              </a:p>
            </p:txBody>
          </p:sp>
          <p:sp>
            <p:nvSpPr>
              <p:cNvPr id="30" name="Oval 18"/>
              <p:cNvSpPr>
                <a:spLocks noChangeArrowheads="1"/>
              </p:cNvSpPr>
              <p:nvPr/>
            </p:nvSpPr>
            <p:spPr bwMode="auto">
              <a:xfrm>
                <a:off x="111" y="5"/>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buFont typeface="Arial" charset="0"/>
                  <a:buNone/>
                  <a:defRPr/>
                </a:pPr>
                <a:endParaRPr lang="zh-CN" altLang="en-US">
                  <a:latin typeface="Arial" charset="0"/>
                  <a:ea typeface="宋体" pitchFamily="2" charset="-122"/>
                </a:endParaRPr>
              </a:p>
            </p:txBody>
          </p:sp>
          <p:sp>
            <p:nvSpPr>
              <p:cNvPr id="31" name="Oval 19"/>
              <p:cNvSpPr>
                <a:spLocks noChangeArrowheads="1"/>
              </p:cNvSpPr>
              <p:nvPr/>
            </p:nvSpPr>
            <p:spPr bwMode="auto">
              <a:xfrm>
                <a:off x="128" y="13"/>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buFont typeface="Arial" charset="0"/>
                  <a:buNone/>
                  <a:defRPr/>
                </a:pPr>
                <a:endParaRPr lang="zh-CN" altLang="en-US">
                  <a:latin typeface="Arial" charset="0"/>
                  <a:ea typeface="宋体" pitchFamily="2" charset="-122"/>
                </a:endParaRPr>
              </a:p>
            </p:txBody>
          </p:sp>
          <p:sp>
            <p:nvSpPr>
              <p:cNvPr id="32" name="Oval 20"/>
              <p:cNvSpPr>
                <a:spLocks noChangeArrowheads="1"/>
              </p:cNvSpPr>
              <p:nvPr/>
            </p:nvSpPr>
            <p:spPr bwMode="auto">
              <a:xfrm>
                <a:off x="211" y="30"/>
                <a:ext cx="1382" cy="624"/>
              </a:xfrm>
              <a:prstGeom prst="ellipse">
                <a:avLst/>
              </a:prstGeom>
              <a:gradFill rotWithShape="1">
                <a:gsLst>
                  <a:gs pos="0">
                    <a:schemeClr val="accent1">
                      <a:gamma/>
                      <a:tint val="0"/>
                      <a:invGamma/>
                    </a:schemeClr>
                  </a:gs>
                  <a:gs pos="100000">
                    <a:schemeClr val="accent1">
                      <a:alpha val="37999"/>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buFont typeface="Arial" charset="0"/>
                  <a:buNone/>
                  <a:defRPr/>
                </a:pPr>
                <a:endParaRPr lang="zh-CN" altLang="en-US">
                  <a:latin typeface="Arial" charset="0"/>
                  <a:ea typeface="宋体" pitchFamily="2" charset="-122"/>
                </a:endParaRPr>
              </a:p>
            </p:txBody>
          </p:sp>
        </p:grpSp>
        <p:sp>
          <p:nvSpPr>
            <p:cNvPr id="27" name="Text Box 21"/>
            <p:cNvSpPr txBox="1">
              <a:spLocks noChangeArrowheads="1"/>
            </p:cNvSpPr>
            <p:nvPr/>
          </p:nvSpPr>
          <p:spPr bwMode="auto">
            <a:xfrm>
              <a:off x="262" y="223"/>
              <a:ext cx="128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Tx/>
                <a:buNone/>
              </a:pPr>
              <a:r>
                <a:rPr lang="zh-CN" altLang="en-US" sz="24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样本选择策略</a:t>
              </a:r>
            </a:p>
          </p:txBody>
        </p:sp>
      </p:grpSp>
    </p:spTree>
    <p:extLst>
      <p:ext uri="{BB962C8B-B14F-4D97-AF65-F5344CB8AC3E}">
        <p14:creationId xmlns:p14="http://schemas.microsoft.com/office/powerpoint/2010/main" val="21250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6" presetClass="entr" presetSubtype="16"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ircle(in)">
                                      <p:cBhvr>
                                        <p:cTn id="23" dur="2000"/>
                                        <p:tgtEl>
                                          <p:spTgt spid="20"/>
                                        </p:tgtEl>
                                      </p:cBhvr>
                                    </p:animEffect>
                                  </p:childTnLst>
                                </p:cTn>
                              </p:par>
                            </p:childTnLst>
                          </p:cTn>
                        </p:par>
                        <p:par>
                          <p:cTn id="24" fill="hold">
                            <p:stCondLst>
                              <p:cond delay="3000"/>
                            </p:stCondLst>
                            <p:childTnLst>
                              <p:par>
                                <p:cTn id="25" presetID="6" presetClass="entr" presetSubtype="16"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ircle(in)">
                                      <p:cBhvr>
                                        <p:cTn id="2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2700"/>
            <a:ext cx="9148763" cy="1138238"/>
            <a:chOff x="0" y="-12700"/>
            <a:chExt cx="9148763" cy="1138238"/>
          </a:xfrm>
        </p:grpSpPr>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2"/>
          <p:cNvSpPr txBox="1">
            <a:spLocks noChangeArrowheads="1"/>
          </p:cNvSpPr>
          <p:nvPr/>
        </p:nvSpPr>
        <p:spPr bwMode="auto">
          <a:xfrm>
            <a:off x="179512" y="273900"/>
            <a:ext cx="6984776"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en-US"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分类性能测试与分析</a:t>
            </a:r>
            <a:endPar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36" name="矩形 35"/>
          <p:cNvSpPr/>
          <p:nvPr/>
        </p:nvSpPr>
        <p:spPr>
          <a:xfrm>
            <a:off x="2619454" y="5857892"/>
            <a:ext cx="3262432" cy="400110"/>
          </a:xfrm>
          <a:prstGeom prst="rect">
            <a:avLst/>
          </a:prstGeom>
        </p:spPr>
        <p:txBody>
          <a:bodyPr wrap="none">
            <a:spAutoFit/>
          </a:bodyPr>
          <a:lstStyle/>
          <a:p>
            <a:r>
              <a:rPr lang="zh-CN" altLang="en-US" sz="2000" dirty="0">
                <a:latin typeface="楷体" panose="02010609060101010101" pitchFamily="49" charset="-122"/>
                <a:ea typeface="楷体" panose="02010609060101010101" pitchFamily="49" charset="-122"/>
              </a:rPr>
              <a:t>不确定性样本对性能的影响</a:t>
            </a:r>
          </a:p>
        </p:txBody>
      </p:sp>
      <p:pic>
        <p:nvPicPr>
          <p:cNvPr id="14" name="图片 13"/>
          <p:cNvPicPr/>
          <p:nvPr/>
        </p:nvPicPr>
        <p:blipFill>
          <a:blip r:embed="rId5"/>
          <a:stretch>
            <a:fillRect/>
          </a:stretch>
        </p:blipFill>
        <p:spPr>
          <a:xfrm>
            <a:off x="647564" y="1268761"/>
            <a:ext cx="7848872" cy="4462908"/>
          </a:xfrm>
          <a:prstGeom prst="rect">
            <a:avLst/>
          </a:prstGeom>
        </p:spPr>
      </p:pic>
      <p:sp>
        <p:nvSpPr>
          <p:cNvPr id="37" name="TextBox 4"/>
          <p:cNvSpPr txBox="1"/>
          <p:nvPr/>
        </p:nvSpPr>
        <p:spPr>
          <a:xfrm>
            <a:off x="179512" y="5257562"/>
            <a:ext cx="8856662" cy="1600438"/>
          </a:xfrm>
          <a:prstGeom prst="rect">
            <a:avLst/>
          </a:prstGeom>
          <a:solidFill>
            <a:schemeClr val="accent1">
              <a:lumMod val="20000"/>
              <a:lumOff val="80000"/>
            </a:schemeClr>
          </a:solidFill>
        </p:spPr>
        <p:txBody>
          <a:bodyPr>
            <a:spAutoFit/>
          </a:bodyPr>
          <a:lstStyle/>
          <a:p>
            <a:pPr algn="just">
              <a:buFont typeface="Arial" charset="0"/>
              <a:buNone/>
              <a:defRPr/>
            </a:pPr>
            <a:r>
              <a:rPr lang="zh-CN" altLang="en-US" dirty="0">
                <a:solidFill>
                  <a:srgbClr val="FF0000"/>
                </a:solidFill>
                <a:latin typeface="华文新魏" pitchFamily="2" charset="-122"/>
                <a:ea typeface="华文新魏" pitchFamily="2" charset="-122"/>
              </a:rPr>
              <a:t>结论</a:t>
            </a:r>
            <a:r>
              <a:rPr lang="zh-CN" altLang="en-US" dirty="0" smtClean="0">
                <a:solidFill>
                  <a:srgbClr val="FF0000"/>
                </a:solidFill>
                <a:latin typeface="华文新魏" pitchFamily="2" charset="-122"/>
                <a:ea typeface="华文新魏" pitchFamily="2" charset="-122"/>
              </a:rPr>
              <a:t>：</a:t>
            </a:r>
          </a:p>
          <a:p>
            <a:pPr lvl="1" algn="just">
              <a:defRPr/>
            </a:pPr>
            <a:r>
              <a:rPr lang="zh-CN" altLang="zh-CN" sz="2000" dirty="0">
                <a:solidFill>
                  <a:srgbClr val="FF0000"/>
                </a:solidFill>
                <a:latin typeface="华文新魏" pitchFamily="2" charset="-122"/>
                <a:ea typeface="华文新魏" pitchFamily="2" charset="-122"/>
              </a:rPr>
              <a:t>刚开始迭代时，每次选择都是分类器最不确定的样本。经过人工标注后，将样本正确的分类信息添加到下一次迭代的训练集中，这样使得分类器获得更有价值的分类信息。随着不确定数据集的逐渐减少，后来添加的不确定样本所含的信息量会越来越少</a:t>
            </a:r>
            <a:endParaRPr lang="en-US" altLang="zh-CN" sz="2000" dirty="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108044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Horizontal)">
                                      <p:cBhvr>
                                        <p:cTn id="7" dur="500"/>
                                        <p:tgtEl>
                                          <p:spTgt spid="36"/>
                                        </p:tgtEl>
                                      </p:cBhvr>
                                    </p:animEffect>
                                  </p:childTnLst>
                                </p:cTn>
                              </p:par>
                              <p:par>
                                <p:cTn id="8" presetID="16" presetClass="entr" presetSubtype="2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0-#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2700"/>
            <a:ext cx="9148763" cy="1138238"/>
            <a:chOff x="0" y="-12700"/>
            <a:chExt cx="9148763" cy="1138238"/>
          </a:xfrm>
        </p:grpSpPr>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2"/>
          <p:cNvSpPr txBox="1">
            <a:spLocks noChangeArrowheads="1"/>
          </p:cNvSpPr>
          <p:nvPr/>
        </p:nvSpPr>
        <p:spPr bwMode="auto">
          <a:xfrm>
            <a:off x="179512" y="273900"/>
            <a:ext cx="6984776"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en-US"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分类性能测试与分析</a:t>
            </a:r>
            <a:endPar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36" name="矩形 35"/>
          <p:cNvSpPr/>
          <p:nvPr/>
        </p:nvSpPr>
        <p:spPr>
          <a:xfrm>
            <a:off x="2771800" y="6357946"/>
            <a:ext cx="3262432" cy="400110"/>
          </a:xfrm>
          <a:prstGeom prst="rect">
            <a:avLst/>
          </a:prstGeom>
        </p:spPr>
        <p:txBody>
          <a:bodyPr wrap="none">
            <a:spAutoFit/>
          </a:bodyPr>
          <a:lstStyle/>
          <a:p>
            <a:r>
              <a:rPr lang="zh-CN" altLang="en-US" sz="2000" dirty="0">
                <a:latin typeface="楷体" panose="02010609060101010101" pitchFamily="49" charset="-122"/>
                <a:ea typeface="楷体" panose="02010609060101010101" pitchFamily="49" charset="-122"/>
              </a:rPr>
              <a:t>不确定性样本对性能的影响</a:t>
            </a:r>
          </a:p>
        </p:txBody>
      </p:sp>
      <p:pic>
        <p:nvPicPr>
          <p:cNvPr id="15" name="图片 14"/>
          <p:cNvPicPr/>
          <p:nvPr/>
        </p:nvPicPr>
        <p:blipFill>
          <a:blip r:embed="rId5"/>
          <a:stretch>
            <a:fillRect/>
          </a:stretch>
        </p:blipFill>
        <p:spPr>
          <a:xfrm>
            <a:off x="552116" y="1246454"/>
            <a:ext cx="8039767" cy="5061796"/>
          </a:xfrm>
          <a:prstGeom prst="rect">
            <a:avLst/>
          </a:prstGeom>
        </p:spPr>
      </p:pic>
      <p:sp>
        <p:nvSpPr>
          <p:cNvPr id="37" name="TextBox 4"/>
          <p:cNvSpPr txBox="1"/>
          <p:nvPr/>
        </p:nvSpPr>
        <p:spPr>
          <a:xfrm>
            <a:off x="143668" y="5565338"/>
            <a:ext cx="8856662" cy="1292662"/>
          </a:xfrm>
          <a:prstGeom prst="rect">
            <a:avLst/>
          </a:prstGeom>
          <a:solidFill>
            <a:schemeClr val="accent1">
              <a:lumMod val="20000"/>
              <a:lumOff val="80000"/>
            </a:schemeClr>
          </a:solidFill>
        </p:spPr>
        <p:txBody>
          <a:bodyPr>
            <a:spAutoFit/>
          </a:bodyPr>
          <a:lstStyle/>
          <a:p>
            <a:pPr algn="just">
              <a:buFont typeface="Arial" charset="0"/>
              <a:buNone/>
              <a:defRPr/>
            </a:pPr>
            <a:r>
              <a:rPr lang="zh-CN" altLang="en-US" dirty="0">
                <a:solidFill>
                  <a:srgbClr val="FF0000"/>
                </a:solidFill>
                <a:latin typeface="华文新魏" pitchFamily="2" charset="-122"/>
                <a:ea typeface="华文新魏" pitchFamily="2" charset="-122"/>
              </a:rPr>
              <a:t>结论</a:t>
            </a:r>
            <a:r>
              <a:rPr lang="zh-CN" altLang="en-US" dirty="0" smtClean="0">
                <a:solidFill>
                  <a:srgbClr val="FF0000"/>
                </a:solidFill>
                <a:latin typeface="华文新魏" pitchFamily="2" charset="-122"/>
                <a:ea typeface="华文新魏" pitchFamily="2" charset="-122"/>
              </a:rPr>
              <a:t>：</a:t>
            </a:r>
          </a:p>
          <a:p>
            <a:pPr marL="914400" lvl="1" indent="-457200" algn="just">
              <a:buFont typeface="+mj-ea"/>
              <a:buAutoNum type="circleNumDbPlain"/>
              <a:defRPr/>
            </a:pPr>
            <a:r>
              <a:rPr lang="zh-CN" altLang="en-US" sz="2000" dirty="0">
                <a:solidFill>
                  <a:srgbClr val="FF0000"/>
                </a:solidFill>
                <a:latin typeface="华文新魏" pitchFamily="2" charset="-122"/>
                <a:ea typeface="华文新魏" pitchFamily="2" charset="-122"/>
              </a:rPr>
              <a:t>添加置信度高的自标注样本可以有效的提高分类</a:t>
            </a:r>
            <a:r>
              <a:rPr lang="zh-CN" altLang="en-US" sz="2000" dirty="0" smtClean="0">
                <a:solidFill>
                  <a:srgbClr val="FF0000"/>
                </a:solidFill>
                <a:latin typeface="华文新魏" pitchFamily="2" charset="-122"/>
                <a:ea typeface="华文新魏" pitchFamily="2" charset="-122"/>
              </a:rPr>
              <a:t>结果</a:t>
            </a:r>
            <a:endParaRPr lang="en-US" altLang="zh-CN" sz="2000" dirty="0">
              <a:solidFill>
                <a:srgbClr val="FF0000"/>
              </a:solidFill>
              <a:latin typeface="华文新魏" pitchFamily="2" charset="-122"/>
              <a:ea typeface="华文新魏" pitchFamily="2" charset="-122"/>
            </a:endParaRPr>
          </a:p>
          <a:p>
            <a:pPr marL="914400" lvl="1" indent="-457200" algn="just">
              <a:buFont typeface="+mj-ea"/>
              <a:buAutoNum type="circleNumDbPlain"/>
              <a:defRPr/>
            </a:pPr>
            <a:r>
              <a:rPr lang="zh-CN" altLang="en-US" sz="2000" dirty="0" smtClean="0">
                <a:solidFill>
                  <a:srgbClr val="FF0000"/>
                </a:solidFill>
                <a:latin typeface="华文新魏" pitchFamily="2" charset="-122"/>
                <a:ea typeface="华文新魏" pitchFamily="2" charset="-122"/>
              </a:rPr>
              <a:t>随着</a:t>
            </a:r>
            <a:r>
              <a:rPr lang="zh-CN" altLang="en-US" sz="2000" dirty="0">
                <a:solidFill>
                  <a:srgbClr val="FF0000"/>
                </a:solidFill>
                <a:latin typeface="华文新魏" pitchFamily="2" charset="-122"/>
                <a:ea typeface="华文新魏" pitchFamily="2" charset="-122"/>
              </a:rPr>
              <a:t>自标注样本数量的增加，一些具有错误分类信息的样本也被加入到训练集中</a:t>
            </a:r>
            <a:r>
              <a:rPr lang="zh-CN" altLang="en-US" sz="2000" dirty="0" smtClean="0">
                <a:solidFill>
                  <a:srgbClr val="FF0000"/>
                </a:solidFill>
                <a:latin typeface="华文新魏" pitchFamily="2" charset="-122"/>
                <a:ea typeface="华文新魏" pitchFamily="2" charset="-122"/>
              </a:rPr>
              <a:t>，</a:t>
            </a:r>
            <a:r>
              <a:rPr lang="zh-CN" altLang="en-US" sz="2000" dirty="0">
                <a:solidFill>
                  <a:srgbClr val="FF0000"/>
                </a:solidFill>
                <a:latin typeface="华文新魏" pitchFamily="2" charset="-122"/>
                <a:ea typeface="华文新魏" pitchFamily="2" charset="-122"/>
              </a:rPr>
              <a:t>使得</a:t>
            </a:r>
            <a:r>
              <a:rPr lang="zh-CN" altLang="en-US" sz="2000" dirty="0" smtClean="0">
                <a:solidFill>
                  <a:srgbClr val="FF0000"/>
                </a:solidFill>
                <a:latin typeface="华文新魏" pitchFamily="2" charset="-122"/>
                <a:ea typeface="华文新魏" pitchFamily="2" charset="-122"/>
              </a:rPr>
              <a:t>分类</a:t>
            </a:r>
            <a:r>
              <a:rPr lang="zh-CN" altLang="en-US" sz="2000" dirty="0">
                <a:solidFill>
                  <a:srgbClr val="FF0000"/>
                </a:solidFill>
                <a:latin typeface="华文新魏" pitchFamily="2" charset="-122"/>
                <a:ea typeface="华文新魏" pitchFamily="2" charset="-122"/>
              </a:rPr>
              <a:t>模型的</a:t>
            </a:r>
            <a:r>
              <a:rPr lang="zh-CN" altLang="en-US" sz="2000" dirty="0" smtClean="0">
                <a:solidFill>
                  <a:srgbClr val="FF0000"/>
                </a:solidFill>
                <a:latin typeface="华文新魏" pitchFamily="2" charset="-122"/>
                <a:ea typeface="华文新魏" pitchFamily="2" charset="-122"/>
              </a:rPr>
              <a:t>性能不再</a:t>
            </a:r>
            <a:r>
              <a:rPr lang="zh-CN" altLang="en-US" sz="2000" dirty="0">
                <a:solidFill>
                  <a:srgbClr val="FF0000"/>
                </a:solidFill>
                <a:latin typeface="华文新魏" pitchFamily="2" charset="-122"/>
                <a:ea typeface="华文新魏" pitchFamily="2" charset="-122"/>
              </a:rPr>
              <a:t>上升，直至达到平稳状态</a:t>
            </a:r>
            <a:endParaRPr lang="en-US" altLang="zh-CN" sz="2000" dirty="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47327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0-#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2700"/>
            <a:ext cx="9148763" cy="1138238"/>
            <a:chOff x="0" y="-12700"/>
            <a:chExt cx="9148763" cy="1138238"/>
          </a:xfrm>
        </p:grpSpPr>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13"/>
              <a:ext cx="9144000" cy="11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武汉理工大学校徽和校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213" y="-12700"/>
              <a:ext cx="14795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2"/>
          <p:cNvSpPr txBox="1">
            <a:spLocks noChangeArrowheads="1"/>
          </p:cNvSpPr>
          <p:nvPr/>
        </p:nvSpPr>
        <p:spPr bwMode="auto">
          <a:xfrm>
            <a:off x="179512" y="273900"/>
            <a:ext cx="6984776" cy="523220"/>
          </a:xfrm>
          <a:prstGeom prst="rect">
            <a:avLst/>
          </a:prstGeom>
          <a:noFill/>
          <a:ln w="9525">
            <a:noFill/>
            <a:miter lim="800000"/>
            <a:headEnd/>
            <a:tailEnd/>
          </a:ln>
        </p:spPr>
        <p:txBody>
          <a:bodyPr wrap="square">
            <a:spAutoFit/>
          </a:bodyPr>
          <a:lstStyle/>
          <a:p>
            <a:pPr lvl="0" eaLnBrk="1" fontAlgn="auto" latinLnBrk="1" hangingPunct="1">
              <a:spcAft>
                <a:spcPts val="0"/>
              </a:spcAft>
              <a:defRPr/>
            </a:pPr>
            <a:r>
              <a:rPr lang="zh-CN" altLang="en-US"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分类性能测试与分析</a:t>
            </a:r>
            <a:endPar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1398356366"/>
              </p:ext>
            </p:extLst>
          </p:nvPr>
        </p:nvGraphicFramePr>
        <p:xfrm>
          <a:off x="179514" y="1916834"/>
          <a:ext cx="8568628" cy="4126470"/>
        </p:xfrm>
        <a:graphic>
          <a:graphicData uri="http://schemas.openxmlformats.org/drawingml/2006/table">
            <a:tbl>
              <a:tblPr firstRow="1" firstCol="1" bandRow="1"/>
              <a:tblGrid>
                <a:gridCol w="1943365">
                  <a:extLst>
                    <a:ext uri="{9D8B030D-6E8A-4147-A177-3AD203B41FA5}">
                      <a16:colId xmlns:a16="http://schemas.microsoft.com/office/drawing/2014/main" val="20000"/>
                    </a:ext>
                  </a:extLst>
                </a:gridCol>
                <a:gridCol w="1943365">
                  <a:extLst>
                    <a:ext uri="{9D8B030D-6E8A-4147-A177-3AD203B41FA5}">
                      <a16:colId xmlns:a16="http://schemas.microsoft.com/office/drawing/2014/main" val="20001"/>
                    </a:ext>
                  </a:extLst>
                </a:gridCol>
                <a:gridCol w="1943365">
                  <a:extLst>
                    <a:ext uri="{9D8B030D-6E8A-4147-A177-3AD203B41FA5}">
                      <a16:colId xmlns:a16="http://schemas.microsoft.com/office/drawing/2014/main" val="20002"/>
                    </a:ext>
                  </a:extLst>
                </a:gridCol>
                <a:gridCol w="1648604">
                  <a:extLst>
                    <a:ext uri="{9D8B030D-6E8A-4147-A177-3AD203B41FA5}">
                      <a16:colId xmlns:a16="http://schemas.microsoft.com/office/drawing/2014/main" val="20003"/>
                    </a:ext>
                  </a:extLst>
                </a:gridCol>
                <a:gridCol w="1089929">
                  <a:extLst>
                    <a:ext uri="{9D8B030D-6E8A-4147-A177-3AD203B41FA5}">
                      <a16:colId xmlns:a16="http://schemas.microsoft.com/office/drawing/2014/main" val="20004"/>
                    </a:ext>
                  </a:extLst>
                </a:gridCol>
              </a:tblGrid>
              <a:tr h="412647">
                <a:tc rowSpan="2">
                  <a:txBody>
                    <a:bodyPr/>
                    <a:lstStyle/>
                    <a:p>
                      <a:pPr algn="ctr">
                        <a:lnSpc>
                          <a:spcPts val="2000"/>
                        </a:lnSpc>
                        <a:spcAft>
                          <a:spcPts val="0"/>
                        </a:spcAft>
                      </a:pPr>
                      <a:r>
                        <a:rPr lang="zh-CN" sz="1800" b="1" kern="0" dirty="0">
                          <a:effectLst/>
                          <a:latin typeface="华文楷体" panose="02010600040101010101" pitchFamily="2" charset="-122"/>
                          <a:ea typeface="华文楷体" panose="02010600040101010101" pitchFamily="2" charset="-122"/>
                        </a:rPr>
                        <a:t>分类算法</a:t>
                      </a:r>
                      <a:endParaRPr lang="zh-CN" sz="1800" kern="100" dirty="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ts val="2000"/>
                        </a:lnSpc>
                        <a:spcAft>
                          <a:spcPts val="0"/>
                        </a:spcAft>
                      </a:pPr>
                      <a:r>
                        <a:rPr lang="zh-CN" sz="1800" b="1" kern="0" dirty="0">
                          <a:effectLst/>
                          <a:latin typeface="华文楷体" panose="02010600040101010101" pitchFamily="2" charset="-122"/>
                          <a:ea typeface="华文楷体" panose="02010600040101010101" pitchFamily="2" charset="-122"/>
                        </a:rPr>
                        <a:t>学习步长</a:t>
                      </a:r>
                      <a:endParaRPr lang="zh-CN" sz="1800" kern="100" dirty="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ts val="2000"/>
                        </a:lnSpc>
                        <a:spcBef>
                          <a:spcPts val="600"/>
                        </a:spcBef>
                        <a:spcAft>
                          <a:spcPts val="600"/>
                        </a:spcAft>
                      </a:pPr>
                      <a:r>
                        <a:rPr lang="zh-CN" sz="1800" b="1" kern="0" dirty="0">
                          <a:effectLst/>
                          <a:latin typeface="华文楷体" panose="02010600040101010101" pitchFamily="2" charset="-122"/>
                          <a:ea typeface="华文楷体" panose="02010600040101010101" pitchFamily="2" charset="-122"/>
                        </a:rPr>
                        <a:t>迭代次数</a:t>
                      </a:r>
                      <a:endParaRPr lang="zh-CN" sz="1800" kern="100" dirty="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12647">
                <a:tc vMerge="1">
                  <a:txBody>
                    <a:bodyPr/>
                    <a:lstStyle/>
                    <a:p>
                      <a:endParaRPr lang="zh-CN" altLang="en-US"/>
                    </a:p>
                  </a:txBody>
                  <a:tcPr/>
                </a:tc>
                <a:tc vMerge="1">
                  <a:txBody>
                    <a:bodyPr/>
                    <a:lstStyle/>
                    <a:p>
                      <a:endParaRPr lang="zh-CN" altLang="en-US"/>
                    </a:p>
                  </a:txBody>
                  <a:tcPr/>
                </a:tc>
                <a:tc>
                  <a:txBody>
                    <a:bodyPr/>
                    <a:lstStyle/>
                    <a:p>
                      <a:pPr algn="ctr">
                        <a:lnSpc>
                          <a:spcPts val="2000"/>
                        </a:lnSpc>
                        <a:spcAft>
                          <a:spcPts val="0"/>
                        </a:spcAft>
                      </a:pPr>
                      <a:r>
                        <a:rPr lang="en-US" sz="1800" b="1" kern="0">
                          <a:effectLst/>
                          <a:latin typeface="华文楷体" panose="02010600040101010101" pitchFamily="2" charset="-122"/>
                          <a:ea typeface="华文楷体" panose="02010600040101010101" pitchFamily="2" charset="-122"/>
                        </a:rPr>
                        <a:t>5</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800" b="1" kern="0">
                          <a:effectLst/>
                          <a:latin typeface="华文楷体" panose="02010600040101010101" pitchFamily="2" charset="-122"/>
                          <a:ea typeface="华文楷体" panose="02010600040101010101" pitchFamily="2" charset="-122"/>
                        </a:rPr>
                        <a:t>10</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800" b="1" kern="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2647">
                <a:tc rowSpan="4">
                  <a:txBody>
                    <a:bodyPr/>
                    <a:lstStyle/>
                    <a:p>
                      <a:pPr algn="ctr">
                        <a:lnSpc>
                          <a:spcPts val="2000"/>
                        </a:lnSpc>
                        <a:spcAft>
                          <a:spcPts val="0"/>
                        </a:spcAft>
                      </a:pPr>
                      <a:r>
                        <a:rPr lang="zh-CN" sz="1800" b="1" kern="0">
                          <a:effectLst/>
                          <a:latin typeface="华文楷体" panose="02010600040101010101" pitchFamily="2" charset="-122"/>
                          <a:ea typeface="华文楷体" panose="02010600040101010101" pitchFamily="2" charset="-122"/>
                        </a:rPr>
                        <a:t>协同学习</a:t>
                      </a:r>
                      <a:endParaRPr lang="zh-CN" sz="1800" kern="10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0</a:t>
                      </a:r>
                      <a:endParaRPr lang="zh-CN" sz="1800" kern="10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Aft>
                          <a:spcPts val="0"/>
                        </a:spcAft>
                      </a:pPr>
                      <a:r>
                        <a:rPr lang="en-US" sz="1800" kern="0" dirty="0">
                          <a:effectLst/>
                          <a:latin typeface="华文楷体" panose="02010600040101010101" pitchFamily="2" charset="-122"/>
                          <a:ea typeface="华文楷体" panose="02010600040101010101" pitchFamily="2" charset="-122"/>
                        </a:rPr>
                        <a:t>80.5%</a:t>
                      </a:r>
                      <a:endParaRPr lang="zh-CN" sz="1800" kern="100" dirty="0">
                        <a:effectLst/>
                        <a:latin typeface="华文楷体" panose="02010600040101010101" pitchFamily="2" charset="-122"/>
                        <a:ea typeface="华文楷体" panose="0201060004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81.2%</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Aft>
                          <a:spcPts val="0"/>
                        </a:spcAft>
                      </a:pPr>
                      <a:r>
                        <a:rPr lang="en-US" sz="1800" b="1" kern="0">
                          <a:effectLst/>
                          <a:latin typeface="华文楷体" panose="02010600040101010101" pitchFamily="2" charset="-122"/>
                          <a:ea typeface="华文楷体" panose="02010600040101010101" pitchFamily="2" charset="-122"/>
                        </a:rPr>
                        <a:t>81.5%</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412647">
                <a:tc vMerge="1">
                  <a:txBody>
                    <a:bodyPr/>
                    <a:lstStyle/>
                    <a:p>
                      <a:endParaRPr lang="zh-CN" altLang="en-US"/>
                    </a:p>
                  </a:txBody>
                  <a:tcPr/>
                </a:tc>
                <a:tc>
                  <a:txBody>
                    <a:bodyPr/>
                    <a:lstStyle/>
                    <a:p>
                      <a:pPr algn="ctr">
                        <a:lnSpc>
                          <a:spcPts val="2000"/>
                        </a:lnSpc>
                        <a:spcAft>
                          <a:spcPts val="0"/>
                        </a:spcAft>
                        <a:tabLst>
                          <a:tab pos="652145" algn="l"/>
                        </a:tabLst>
                      </a:pPr>
                      <a:r>
                        <a:rPr lang="en-US" sz="1800" kern="0">
                          <a:effectLst/>
                          <a:latin typeface="华文楷体" panose="02010600040101010101" pitchFamily="2" charset="-122"/>
                          <a:ea typeface="华文楷体" panose="02010600040101010101" pitchFamily="2" charset="-122"/>
                        </a:rPr>
                        <a:t>100</a:t>
                      </a:r>
                      <a:endParaRPr lang="zh-CN" sz="1800" kern="10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a:noFill/>
                    </a:lnT>
                    <a:lnB>
                      <a:noFill/>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80.6%</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81.2%</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tc>
                  <a:txBody>
                    <a:bodyPr/>
                    <a:lstStyle/>
                    <a:p>
                      <a:pPr algn="ctr">
                        <a:lnSpc>
                          <a:spcPts val="2000"/>
                        </a:lnSpc>
                        <a:spcAft>
                          <a:spcPts val="0"/>
                        </a:spcAft>
                      </a:pPr>
                      <a:r>
                        <a:rPr lang="en-US" sz="1800" b="1" kern="0">
                          <a:effectLst/>
                          <a:latin typeface="华文楷体" panose="02010600040101010101" pitchFamily="2" charset="-122"/>
                          <a:ea typeface="华文楷体" panose="02010600040101010101" pitchFamily="2" charset="-122"/>
                        </a:rPr>
                        <a:t>81.9%</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0003"/>
                  </a:ext>
                </a:extLst>
              </a:tr>
              <a:tr h="412647">
                <a:tc vMerge="1">
                  <a:txBody>
                    <a:bodyPr/>
                    <a:lstStyle/>
                    <a:p>
                      <a:endParaRPr lang="zh-CN" altLang="en-US"/>
                    </a:p>
                  </a:txBody>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200</a:t>
                      </a:r>
                      <a:endParaRPr lang="zh-CN" sz="1800" kern="10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a:noFill/>
                    </a:lnT>
                    <a:lnB>
                      <a:noFill/>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80.8%</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tc>
                  <a:txBody>
                    <a:bodyPr/>
                    <a:lstStyle/>
                    <a:p>
                      <a:pPr algn="ctr">
                        <a:lnSpc>
                          <a:spcPts val="2000"/>
                        </a:lnSpc>
                        <a:spcAft>
                          <a:spcPts val="0"/>
                        </a:spcAft>
                      </a:pPr>
                      <a:r>
                        <a:rPr lang="en-US" sz="1800" b="1" kern="0">
                          <a:effectLst/>
                          <a:latin typeface="华文楷体" panose="02010600040101010101" pitchFamily="2" charset="-122"/>
                          <a:ea typeface="华文楷体" panose="02010600040101010101" pitchFamily="2" charset="-122"/>
                        </a:rPr>
                        <a:t>81.6%</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80.9%</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0004"/>
                  </a:ext>
                </a:extLst>
              </a:tr>
              <a:tr h="412647">
                <a:tc vMerge="1">
                  <a:txBody>
                    <a:bodyPr/>
                    <a:lstStyle/>
                    <a:p>
                      <a:endParaRPr lang="zh-CN" altLang="en-US"/>
                    </a:p>
                  </a:txBody>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300</a:t>
                      </a:r>
                      <a:endParaRPr lang="zh-CN" sz="1800" kern="10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800" kern="0" dirty="0">
                          <a:effectLst/>
                          <a:latin typeface="华文楷体" panose="02010600040101010101" pitchFamily="2" charset="-122"/>
                          <a:ea typeface="华文楷体" panose="02010600040101010101" pitchFamily="2" charset="-122"/>
                        </a:rPr>
                        <a:t>80.8%</a:t>
                      </a:r>
                      <a:endParaRPr lang="zh-CN" sz="1800" kern="100" dirty="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800" b="1" kern="0">
                          <a:effectLst/>
                          <a:latin typeface="华文楷体" panose="02010600040101010101" pitchFamily="2" charset="-122"/>
                          <a:ea typeface="华文楷体" panose="02010600040101010101" pitchFamily="2" charset="-122"/>
                        </a:rPr>
                        <a:t>81.0%</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80.8%</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2647">
                <a:tc rowSpan="4">
                  <a:txBody>
                    <a:bodyPr/>
                    <a:lstStyle/>
                    <a:p>
                      <a:pPr algn="ctr">
                        <a:lnSpc>
                          <a:spcPts val="2000"/>
                        </a:lnSpc>
                        <a:spcAft>
                          <a:spcPts val="0"/>
                        </a:spcAft>
                      </a:pPr>
                      <a:r>
                        <a:rPr lang="zh-CN" sz="1800" b="1" kern="0">
                          <a:effectLst/>
                          <a:latin typeface="华文楷体" panose="02010600040101010101" pitchFamily="2" charset="-122"/>
                          <a:ea typeface="华文楷体" panose="02010600040101010101" pitchFamily="2" charset="-122"/>
                        </a:rPr>
                        <a:t>主动学习</a:t>
                      </a:r>
                      <a:endParaRPr lang="zh-CN" sz="1800" kern="10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0</a:t>
                      </a:r>
                      <a:endParaRPr lang="zh-CN" sz="1800" kern="10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74.6%</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75.0%</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Aft>
                          <a:spcPts val="0"/>
                        </a:spcAft>
                      </a:pPr>
                      <a:r>
                        <a:rPr lang="en-US" sz="1800" b="1" kern="0">
                          <a:effectLst/>
                          <a:latin typeface="华文楷体" panose="02010600040101010101" pitchFamily="2" charset="-122"/>
                          <a:ea typeface="华文楷体" panose="02010600040101010101" pitchFamily="2" charset="-122"/>
                        </a:rPr>
                        <a:t>75.8%</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6"/>
                  </a:ext>
                </a:extLst>
              </a:tr>
              <a:tr h="412647">
                <a:tc vMerge="1">
                  <a:txBody>
                    <a:bodyPr/>
                    <a:lstStyle/>
                    <a:p>
                      <a:endParaRPr lang="zh-CN" altLang="en-US"/>
                    </a:p>
                  </a:txBody>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100</a:t>
                      </a:r>
                      <a:endParaRPr lang="zh-CN" sz="1800" kern="10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a:noFill/>
                    </a:lnT>
                    <a:lnB>
                      <a:noFill/>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74.9%</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75.2%</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tc>
                  <a:txBody>
                    <a:bodyPr/>
                    <a:lstStyle/>
                    <a:p>
                      <a:pPr algn="ctr">
                        <a:lnSpc>
                          <a:spcPts val="2000"/>
                        </a:lnSpc>
                        <a:spcAft>
                          <a:spcPts val="0"/>
                        </a:spcAft>
                      </a:pPr>
                      <a:r>
                        <a:rPr lang="en-US" sz="1800" b="1" kern="0">
                          <a:effectLst/>
                          <a:latin typeface="华文楷体" panose="02010600040101010101" pitchFamily="2" charset="-122"/>
                          <a:ea typeface="华文楷体" panose="02010600040101010101" pitchFamily="2" charset="-122"/>
                        </a:rPr>
                        <a:t>76.4%</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0007"/>
                  </a:ext>
                </a:extLst>
              </a:tr>
              <a:tr h="412647">
                <a:tc vMerge="1">
                  <a:txBody>
                    <a:bodyPr/>
                    <a:lstStyle/>
                    <a:p>
                      <a:endParaRPr lang="zh-CN" altLang="en-US"/>
                    </a:p>
                  </a:txBody>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200</a:t>
                      </a:r>
                      <a:endParaRPr lang="zh-CN" sz="1800" kern="10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a:noFill/>
                    </a:lnT>
                    <a:lnB>
                      <a:noFill/>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75.4%</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tc>
                  <a:txBody>
                    <a:bodyPr/>
                    <a:lstStyle/>
                    <a:p>
                      <a:pPr algn="ctr">
                        <a:lnSpc>
                          <a:spcPts val="2000"/>
                        </a:lnSpc>
                        <a:spcAft>
                          <a:spcPts val="0"/>
                        </a:spcAft>
                      </a:pPr>
                      <a:r>
                        <a:rPr lang="en-US" sz="1800" b="1" kern="0">
                          <a:effectLst/>
                          <a:latin typeface="华文楷体" panose="02010600040101010101" pitchFamily="2" charset="-122"/>
                          <a:ea typeface="华文楷体" panose="02010600040101010101" pitchFamily="2" charset="-122"/>
                        </a:rPr>
                        <a:t>76.7%</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tc>
                  <a:txBody>
                    <a:bodyPr/>
                    <a:lstStyle/>
                    <a:p>
                      <a:pPr algn="ctr">
                        <a:lnSpc>
                          <a:spcPts val="2000"/>
                        </a:lnSpc>
                        <a:spcAft>
                          <a:spcPts val="0"/>
                        </a:spcAft>
                      </a:pPr>
                      <a:r>
                        <a:rPr lang="en-US" sz="1800" kern="0">
                          <a:effectLst/>
                          <a:latin typeface="华文楷体" panose="02010600040101010101" pitchFamily="2" charset="-122"/>
                          <a:ea typeface="华文楷体" panose="02010600040101010101" pitchFamily="2" charset="-122"/>
                        </a:rPr>
                        <a:t>75.3%</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0008"/>
                  </a:ext>
                </a:extLst>
              </a:tr>
              <a:tr h="412647">
                <a:tc vMerge="1">
                  <a:txBody>
                    <a:bodyPr/>
                    <a:lstStyle/>
                    <a:p>
                      <a:endParaRPr lang="zh-CN" altLang="en-US"/>
                    </a:p>
                  </a:txBody>
                  <a:tcPr/>
                </a:tc>
                <a:tc>
                  <a:txBody>
                    <a:bodyPr/>
                    <a:lstStyle/>
                    <a:p>
                      <a:pPr algn="ctr">
                        <a:lnSpc>
                          <a:spcPts val="2000"/>
                        </a:lnSpc>
                        <a:spcAft>
                          <a:spcPts val="600"/>
                        </a:spcAft>
                      </a:pPr>
                      <a:r>
                        <a:rPr lang="en-US" sz="1800" kern="0" dirty="0">
                          <a:effectLst/>
                          <a:latin typeface="华文楷体" panose="02010600040101010101" pitchFamily="2" charset="-122"/>
                          <a:ea typeface="华文楷体" panose="02010600040101010101" pitchFamily="2" charset="-122"/>
                        </a:rPr>
                        <a:t>300</a:t>
                      </a:r>
                      <a:endParaRPr lang="zh-CN" sz="1800" kern="100" dirty="0">
                        <a:effectLst/>
                        <a:latin typeface="华文楷体" panose="02010600040101010101" pitchFamily="2" charset="-122"/>
                        <a:ea typeface="华文楷体" panose="0201060004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2000"/>
                        </a:lnSpc>
                        <a:spcAft>
                          <a:spcPts val="600"/>
                        </a:spcAft>
                      </a:pPr>
                      <a:r>
                        <a:rPr lang="en-US" sz="1800" kern="0">
                          <a:effectLst/>
                          <a:latin typeface="华文楷体" panose="02010600040101010101" pitchFamily="2" charset="-122"/>
                          <a:ea typeface="华文楷体" panose="02010600040101010101" pitchFamily="2" charset="-122"/>
                        </a:rPr>
                        <a:t>74.3%</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2000"/>
                        </a:lnSpc>
                        <a:spcAft>
                          <a:spcPts val="600"/>
                        </a:spcAft>
                      </a:pPr>
                      <a:r>
                        <a:rPr lang="en-US" sz="1800" b="1" kern="0">
                          <a:effectLst/>
                          <a:latin typeface="华文楷体" panose="02010600040101010101" pitchFamily="2" charset="-122"/>
                          <a:ea typeface="华文楷体" panose="02010600040101010101" pitchFamily="2" charset="-122"/>
                        </a:rPr>
                        <a:t>75.2%</a:t>
                      </a:r>
                      <a:endParaRPr lang="zh-CN" sz="1800" kern="10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ts val="2000"/>
                        </a:lnSpc>
                        <a:spcAft>
                          <a:spcPts val="600"/>
                        </a:spcAft>
                      </a:pPr>
                      <a:r>
                        <a:rPr lang="en-US" sz="1800" kern="0" dirty="0">
                          <a:effectLst/>
                          <a:latin typeface="华文楷体" panose="02010600040101010101" pitchFamily="2" charset="-122"/>
                          <a:ea typeface="华文楷体" panose="02010600040101010101" pitchFamily="2" charset="-122"/>
                        </a:rPr>
                        <a:t>74.4%</a:t>
                      </a:r>
                      <a:endParaRPr lang="zh-CN" sz="1800" kern="100" dirty="0">
                        <a:effectLst/>
                        <a:latin typeface="华文楷体" panose="02010600040101010101" pitchFamily="2" charset="-122"/>
                        <a:ea typeface="华文楷体" panose="0201060004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9" name="矩形 29"/>
          <p:cNvSpPr>
            <a:spLocks noChangeArrowheads="1"/>
          </p:cNvSpPr>
          <p:nvPr/>
        </p:nvSpPr>
        <p:spPr bwMode="auto">
          <a:xfrm>
            <a:off x="2235643" y="1368946"/>
            <a:ext cx="4544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latin typeface="Times New Roman" panose="02020603050405020304" pitchFamily="18" charset="0"/>
                <a:ea typeface="楷体" panose="02010609060101010101" pitchFamily="49" charset="-122"/>
              </a:rPr>
              <a:t>主动学习和协同学习算法分类效果比较</a:t>
            </a:r>
          </a:p>
        </p:txBody>
      </p:sp>
      <p:sp>
        <p:nvSpPr>
          <p:cNvPr id="37" name="TextBox 4"/>
          <p:cNvSpPr txBox="1"/>
          <p:nvPr/>
        </p:nvSpPr>
        <p:spPr>
          <a:xfrm>
            <a:off x="143669" y="5565338"/>
            <a:ext cx="8856662" cy="1292662"/>
          </a:xfrm>
          <a:prstGeom prst="rect">
            <a:avLst/>
          </a:prstGeom>
          <a:solidFill>
            <a:schemeClr val="accent1">
              <a:lumMod val="20000"/>
              <a:lumOff val="80000"/>
            </a:schemeClr>
          </a:solidFill>
        </p:spPr>
        <p:txBody>
          <a:bodyPr>
            <a:spAutoFit/>
          </a:bodyPr>
          <a:lstStyle/>
          <a:p>
            <a:pPr algn="just">
              <a:buFont typeface="Arial" charset="0"/>
              <a:buNone/>
              <a:defRPr/>
            </a:pPr>
            <a:r>
              <a:rPr lang="zh-CN" altLang="en-US" dirty="0">
                <a:solidFill>
                  <a:srgbClr val="FF0000"/>
                </a:solidFill>
                <a:latin typeface="华文新魏" pitchFamily="2" charset="-122"/>
                <a:ea typeface="华文新魏" pitchFamily="2" charset="-122"/>
              </a:rPr>
              <a:t>结论</a:t>
            </a:r>
            <a:r>
              <a:rPr lang="zh-CN" altLang="en-US" dirty="0" smtClean="0">
                <a:solidFill>
                  <a:srgbClr val="FF0000"/>
                </a:solidFill>
                <a:latin typeface="华文新魏" pitchFamily="2" charset="-122"/>
                <a:ea typeface="华文新魏" pitchFamily="2" charset="-122"/>
              </a:rPr>
              <a:t>：</a:t>
            </a:r>
          </a:p>
          <a:p>
            <a:pPr marL="914400" lvl="1" indent="-457200" algn="just">
              <a:buFont typeface="+mj-ea"/>
              <a:buAutoNum type="circleNumDbPlain"/>
              <a:defRPr/>
            </a:pPr>
            <a:r>
              <a:rPr lang="zh-CN" altLang="en-US" sz="2000" dirty="0">
                <a:solidFill>
                  <a:srgbClr val="FF0000"/>
                </a:solidFill>
                <a:latin typeface="华文新魏" pitchFamily="2" charset="-122"/>
                <a:ea typeface="华文新魏" pitchFamily="2" charset="-122"/>
              </a:rPr>
              <a:t>协同学习的分类效果整体要优于主动学习</a:t>
            </a:r>
            <a:r>
              <a:rPr lang="zh-CN" altLang="en-US" sz="2000" dirty="0" smtClean="0">
                <a:solidFill>
                  <a:srgbClr val="FF0000"/>
                </a:solidFill>
                <a:latin typeface="华文新魏" pitchFamily="2" charset="-122"/>
                <a:ea typeface="华文新魏" pitchFamily="2" charset="-122"/>
              </a:rPr>
              <a:t>算法</a:t>
            </a:r>
            <a:endParaRPr lang="en-US" altLang="zh-CN" sz="2000" dirty="0" smtClean="0">
              <a:solidFill>
                <a:srgbClr val="FF0000"/>
              </a:solidFill>
              <a:latin typeface="华文新魏" pitchFamily="2" charset="-122"/>
              <a:ea typeface="华文新魏" pitchFamily="2" charset="-122"/>
            </a:endParaRPr>
          </a:p>
          <a:p>
            <a:pPr marL="914400" lvl="1" indent="-457200" algn="just">
              <a:buFont typeface="+mj-ea"/>
              <a:buAutoNum type="circleNumDbPlain"/>
              <a:defRPr/>
            </a:pPr>
            <a:r>
              <a:rPr lang="zh-CN" altLang="en-US" sz="2000" dirty="0" smtClean="0">
                <a:solidFill>
                  <a:srgbClr val="FF0000"/>
                </a:solidFill>
                <a:latin typeface="华文新魏" pitchFamily="2" charset="-122"/>
                <a:ea typeface="华文新魏" pitchFamily="2" charset="-122"/>
              </a:rPr>
              <a:t>两种学习算法情感</a:t>
            </a:r>
            <a:r>
              <a:rPr lang="zh-CN" altLang="en-US" sz="2000" dirty="0">
                <a:solidFill>
                  <a:srgbClr val="FF0000"/>
                </a:solidFill>
                <a:latin typeface="华文新魏" pitchFamily="2" charset="-122"/>
                <a:ea typeface="华文新魏" pitchFamily="2" charset="-122"/>
              </a:rPr>
              <a:t>极性分类性能在随着学习率的增加出现了相同的变化趋势</a:t>
            </a:r>
            <a:endParaRPr lang="en-US" altLang="zh-CN" sz="2000" dirty="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189647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vertical)">
                                      <p:cBhvr>
                                        <p:cTn id="7" dur="500"/>
                                        <p:tgtEl>
                                          <p:spTgt spid="19"/>
                                        </p:tgtEl>
                                      </p:cBhvr>
                                    </p:animEffect>
                                  </p:childTnLst>
                                </p:cTn>
                              </p:par>
                              <p:par>
                                <p:cTn id="8" presetID="14" presetClass="entr" presetSubtype="5"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0-#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434975" y="415925"/>
            <a:ext cx="595035" cy="584775"/>
          </a:xfrm>
          <a:prstGeom prst="rect">
            <a:avLst/>
          </a:prstGeom>
          <a:noFill/>
          <a:ln w="9525">
            <a:noFill/>
            <a:miter lim="800000"/>
            <a:headEnd/>
            <a:tailEnd/>
          </a:ln>
        </p:spPr>
        <p:txBody>
          <a:bodyPr wrap="none">
            <a:spAutoFit/>
          </a:bodyPr>
          <a:lstStyle/>
          <a:p>
            <a:pPr eaLnBrk="1" hangingPunct="1"/>
            <a:r>
              <a:rPr lang="zh-CN" altLang="en-US" sz="3200" b="1" dirty="0" smtClean="0">
                <a:solidFill>
                  <a:prstClr val="white"/>
                </a:solidFill>
                <a:latin typeface="微软雅黑" pitchFamily="34" charset="-122"/>
                <a:ea typeface="微软雅黑" pitchFamily="34" charset="-122"/>
              </a:rPr>
              <a:t>四</a:t>
            </a:r>
            <a:endParaRPr lang="zh-CN" altLang="en-US" sz="3200" b="1" dirty="0">
              <a:solidFill>
                <a:prstClr val="white"/>
              </a:solidFill>
              <a:latin typeface="微软雅黑" pitchFamily="34" charset="-122"/>
              <a:ea typeface="微软雅黑" pitchFamily="34" charset="-122"/>
            </a:endParaRPr>
          </a:p>
        </p:txBody>
      </p:sp>
      <p:sp>
        <p:nvSpPr>
          <p:cNvPr id="11" name="矩形 10"/>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TextBox 2"/>
          <p:cNvSpPr txBox="1">
            <a:spLocks noChangeArrowheads="1"/>
          </p:cNvSpPr>
          <p:nvPr/>
        </p:nvSpPr>
        <p:spPr bwMode="auto">
          <a:xfrm>
            <a:off x="1619672" y="470723"/>
            <a:ext cx="3431753" cy="584775"/>
          </a:xfrm>
          <a:prstGeom prst="rect">
            <a:avLst/>
          </a:prstGeom>
          <a:noFill/>
          <a:ln w="9525">
            <a:noFill/>
            <a:miter lim="800000"/>
            <a:headEnd/>
            <a:tailEnd/>
          </a:ln>
        </p:spPr>
        <p:txBody>
          <a:bodyPr wrap="square">
            <a:spAutoFit/>
          </a:bodyPr>
          <a:lstStyle/>
          <a:p>
            <a:pPr eaLnBrk="1" hangingPunct="1"/>
            <a:r>
              <a:rPr lang="zh-CN" altLang="en-US" sz="32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原型系统的实现</a:t>
            </a:r>
            <a:endParaRPr lang="zh-CN" altLang="en-US" sz="32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207344" y="1189959"/>
            <a:ext cx="6729312" cy="5167987"/>
          </a:xfrm>
          <a:prstGeom prst="rect">
            <a:avLst/>
          </a:prstGeom>
        </p:spPr>
      </p:pic>
      <p:sp>
        <p:nvSpPr>
          <p:cNvPr id="20" name="矩形 33"/>
          <p:cNvSpPr>
            <a:spLocks noChangeArrowheads="1"/>
          </p:cNvSpPr>
          <p:nvPr/>
        </p:nvSpPr>
        <p:spPr bwMode="auto">
          <a:xfrm>
            <a:off x="1893094" y="6407948"/>
            <a:ext cx="5357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dirty="0">
                <a:latin typeface="Times New Roman" panose="02020603050405020304" pitchFamily="18" charset="0"/>
                <a:ea typeface="楷体" panose="02010609060101010101" pitchFamily="49" charset="-122"/>
              </a:rPr>
              <a:t>系统的总体框架图</a:t>
            </a:r>
          </a:p>
        </p:txBody>
      </p:sp>
    </p:spTree>
    <p:extLst>
      <p:ext uri="{BB962C8B-B14F-4D97-AF65-F5344CB8AC3E}">
        <p14:creationId xmlns:p14="http://schemas.microsoft.com/office/powerpoint/2010/main" val="308558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1000" fill="hold"/>
                                        <p:tgtEl>
                                          <p:spTgt spid="20"/>
                                        </p:tgtEl>
                                        <p:attrNameLst>
                                          <p:attrName>ppt_w</p:attrName>
                                        </p:attrNameLst>
                                      </p:cBhvr>
                                      <p:tavLst>
                                        <p:tav tm="0">
                                          <p:val>
                                            <p:fltVal val="0"/>
                                          </p:val>
                                        </p:tav>
                                        <p:tav tm="100000">
                                          <p:val>
                                            <p:strVal val="#ppt_w"/>
                                          </p:val>
                                        </p:tav>
                                      </p:tavLst>
                                    </p:anim>
                                    <p:anim calcmode="lin" valueType="num">
                                      <p:cBhvr>
                                        <p:cTn id="14" dur="1000" fill="hold"/>
                                        <p:tgtEl>
                                          <p:spTgt spid="20"/>
                                        </p:tgtEl>
                                        <p:attrNameLst>
                                          <p:attrName>ppt_h</p:attrName>
                                        </p:attrNameLst>
                                      </p:cBhvr>
                                      <p:tavLst>
                                        <p:tav tm="0">
                                          <p:val>
                                            <p:fltVal val="0"/>
                                          </p:val>
                                        </p:tav>
                                        <p:tav tm="100000">
                                          <p:val>
                                            <p:strVal val="#ppt_h"/>
                                          </p:val>
                                        </p:tav>
                                      </p:tavLst>
                                    </p:anim>
                                    <p:anim calcmode="lin" valueType="num">
                                      <p:cBhvr>
                                        <p:cTn id="15" dur="1000" fill="hold"/>
                                        <p:tgtEl>
                                          <p:spTgt spid="20"/>
                                        </p:tgtEl>
                                        <p:attrNameLst>
                                          <p:attrName>style.rotation</p:attrName>
                                        </p:attrNameLst>
                                      </p:cBhvr>
                                      <p:tavLst>
                                        <p:tav tm="0">
                                          <p:val>
                                            <p:fltVal val="90"/>
                                          </p:val>
                                        </p:tav>
                                        <p:tav tm="100000">
                                          <p:val>
                                            <p:fltVal val="0"/>
                                          </p:val>
                                        </p:tav>
                                      </p:tavLst>
                                    </p:anim>
                                    <p:animEffect transition="in" filter="fade">
                                      <p:cBhvr>
                                        <p:cTn id="1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434975" y="415925"/>
            <a:ext cx="595035" cy="584775"/>
          </a:xfrm>
          <a:prstGeom prst="rect">
            <a:avLst/>
          </a:prstGeom>
          <a:noFill/>
          <a:ln w="9525">
            <a:noFill/>
            <a:miter lim="800000"/>
            <a:headEnd/>
            <a:tailEnd/>
          </a:ln>
        </p:spPr>
        <p:txBody>
          <a:bodyPr wrap="none">
            <a:spAutoFit/>
          </a:bodyPr>
          <a:lstStyle/>
          <a:p>
            <a:pPr eaLnBrk="1" hangingPunct="1"/>
            <a:r>
              <a:rPr lang="zh-CN" altLang="en-US" sz="3200" b="1" dirty="0" smtClean="0">
                <a:solidFill>
                  <a:prstClr val="white"/>
                </a:solidFill>
                <a:latin typeface="微软雅黑" pitchFamily="34" charset="-122"/>
                <a:ea typeface="微软雅黑" pitchFamily="34" charset="-122"/>
              </a:rPr>
              <a:t>四</a:t>
            </a:r>
            <a:endParaRPr lang="zh-CN" altLang="en-US" sz="3200" b="1" dirty="0">
              <a:solidFill>
                <a:prstClr val="white"/>
              </a:solidFill>
              <a:latin typeface="微软雅黑" pitchFamily="34" charset="-122"/>
              <a:ea typeface="微软雅黑" pitchFamily="34" charset="-122"/>
            </a:endParaRPr>
          </a:p>
        </p:txBody>
      </p:sp>
      <p:sp>
        <p:nvSpPr>
          <p:cNvPr id="11" name="矩形 10"/>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TextBox 2"/>
          <p:cNvSpPr txBox="1">
            <a:spLocks noChangeArrowheads="1"/>
          </p:cNvSpPr>
          <p:nvPr/>
        </p:nvSpPr>
        <p:spPr bwMode="auto">
          <a:xfrm>
            <a:off x="1619672" y="470723"/>
            <a:ext cx="3431753" cy="584775"/>
          </a:xfrm>
          <a:prstGeom prst="rect">
            <a:avLst/>
          </a:prstGeom>
          <a:noFill/>
          <a:ln w="9525">
            <a:noFill/>
            <a:miter lim="800000"/>
            <a:headEnd/>
            <a:tailEnd/>
          </a:ln>
        </p:spPr>
        <p:txBody>
          <a:bodyPr wrap="square">
            <a:spAutoFit/>
          </a:bodyPr>
          <a:lstStyle/>
          <a:p>
            <a:pPr eaLnBrk="1" hangingPunct="1"/>
            <a:r>
              <a:rPr lang="zh-CN" altLang="en-US" sz="32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总结与展望</a:t>
            </a:r>
          </a:p>
        </p:txBody>
      </p:sp>
      <p:sp>
        <p:nvSpPr>
          <p:cNvPr id="16" name="Text Box 6"/>
          <p:cNvSpPr txBox="1">
            <a:spLocks noChangeArrowheads="1"/>
          </p:cNvSpPr>
          <p:nvPr/>
        </p:nvSpPr>
        <p:spPr bwMode="auto">
          <a:xfrm>
            <a:off x="212725" y="1265238"/>
            <a:ext cx="5903913" cy="400050"/>
          </a:xfrm>
          <a:prstGeom prst="rect">
            <a:avLst/>
          </a:prstGeom>
          <a:noFill/>
          <a:ln>
            <a:noFill/>
          </a:ln>
          <a:effectLs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solidFill>
                  <a:srgbClr val="0D0D0D"/>
                </a:solidFill>
                <a:latin typeface="Times New Roman" panose="02020603050405020304" pitchFamily="18" charset="0"/>
                <a:ea typeface="楷体" panose="02010609060101010101" pitchFamily="49" charset="-122"/>
              </a:rPr>
              <a:t>全文总结（本文创新点）：</a:t>
            </a:r>
          </a:p>
        </p:txBody>
      </p:sp>
      <p:grpSp>
        <p:nvGrpSpPr>
          <p:cNvPr id="3" name="组合 2"/>
          <p:cNvGrpSpPr/>
          <p:nvPr/>
        </p:nvGrpSpPr>
        <p:grpSpPr>
          <a:xfrm>
            <a:off x="-15875" y="1774825"/>
            <a:ext cx="9159875" cy="514350"/>
            <a:chOff x="-15875" y="1774825"/>
            <a:chExt cx="9159875" cy="514350"/>
          </a:xfrm>
        </p:grpSpPr>
        <p:sp>
          <p:nvSpPr>
            <p:cNvPr id="17" name="Rectangle 10"/>
            <p:cNvSpPr>
              <a:spLocks noChangeArrowheads="1"/>
            </p:cNvSpPr>
            <p:nvPr/>
          </p:nvSpPr>
          <p:spPr bwMode="auto">
            <a:xfrm>
              <a:off x="-15875" y="1774825"/>
              <a:ext cx="9159875" cy="514350"/>
            </a:xfrm>
            <a:prstGeom prst="rect">
              <a:avLst/>
            </a:prstGeom>
            <a:solidFill>
              <a:srgbClr val="3BBEB4"/>
            </a:solidFill>
            <a:ln>
              <a:noFill/>
            </a:ln>
            <a:effectLst/>
            <a:extLst/>
          </p:spPr>
          <p:txBody>
            <a:bodyPr lIns="1511935" tIns="32385" rIns="68580" bIns="32385"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solidFill>
                    <a:srgbClr val="FFFFFF"/>
                  </a:solidFill>
                  <a:effectLst>
                    <a:outerShdw blurRad="38100" dist="38100" dir="2700000" algn="tl">
                      <a:srgbClr val="000000"/>
                    </a:outerShdw>
                  </a:effectLst>
                  <a:latin typeface="Times New Roman" panose="02020603050405020304" pitchFamily="18" charset="0"/>
                  <a:ea typeface="楷体" panose="02010609060101010101" pitchFamily="49" charset="-122"/>
                  <a:sym typeface="Segoe UI" panose="020B0502040204020203" pitchFamily="34" charset="0"/>
                </a:rPr>
                <a:t>研究了适用于中文微博的情感特征提取方法</a:t>
              </a:r>
            </a:p>
          </p:txBody>
        </p:sp>
        <p:sp>
          <p:nvSpPr>
            <p:cNvPr id="18" name="Freeform 6"/>
            <p:cNvSpPr>
              <a:spLocks noEditPoints="1"/>
            </p:cNvSpPr>
            <p:nvPr/>
          </p:nvSpPr>
          <p:spPr bwMode="auto">
            <a:xfrm>
              <a:off x="882650" y="1847850"/>
              <a:ext cx="358775" cy="371475"/>
            </a:xfrm>
            <a:custGeom>
              <a:avLst/>
              <a:gdLst>
                <a:gd name="T0" fmla="*/ 2147483647 w 4057"/>
                <a:gd name="T1" fmla="*/ 2147483647 h 3952"/>
                <a:gd name="T2" fmla="*/ 2147483647 w 4057"/>
                <a:gd name="T3" fmla="*/ 2147483647 h 3952"/>
                <a:gd name="T4" fmla="*/ 2147483647 w 4057"/>
                <a:gd name="T5" fmla="*/ 2147483647 h 3952"/>
                <a:gd name="T6" fmla="*/ 2147483647 w 4057"/>
                <a:gd name="T7" fmla="*/ 2147483647 h 3952"/>
                <a:gd name="T8" fmla="*/ 2147483647 w 4057"/>
                <a:gd name="T9" fmla="*/ 2147483647 h 3952"/>
                <a:gd name="T10" fmla="*/ 2147483647 w 4057"/>
                <a:gd name="T11" fmla="*/ 2147483647 h 3952"/>
                <a:gd name="T12" fmla="*/ 2147483647 w 4057"/>
                <a:gd name="T13" fmla="*/ 2147483647 h 3952"/>
                <a:gd name="T14" fmla="*/ 2147483647 w 4057"/>
                <a:gd name="T15" fmla="*/ 2147483647 h 3952"/>
                <a:gd name="T16" fmla="*/ 2147483647 w 4057"/>
                <a:gd name="T17" fmla="*/ 2147483647 h 3952"/>
                <a:gd name="T18" fmla="*/ 2147483647 w 4057"/>
                <a:gd name="T19" fmla="*/ 2147483647 h 3952"/>
                <a:gd name="T20" fmla="*/ 2147483647 w 4057"/>
                <a:gd name="T21" fmla="*/ 2147483647 h 3952"/>
                <a:gd name="T22" fmla="*/ 2147483647 w 4057"/>
                <a:gd name="T23" fmla="*/ 2147483647 h 3952"/>
                <a:gd name="T24" fmla="*/ 2147483647 w 4057"/>
                <a:gd name="T25" fmla="*/ 2147483647 h 3952"/>
                <a:gd name="T26" fmla="*/ 2147483647 w 4057"/>
                <a:gd name="T27" fmla="*/ 2147483647 h 3952"/>
                <a:gd name="T28" fmla="*/ 2147483647 w 4057"/>
                <a:gd name="T29" fmla="*/ 2147483647 h 3952"/>
                <a:gd name="T30" fmla="*/ 2147483647 w 4057"/>
                <a:gd name="T31" fmla="*/ 2147483647 h 3952"/>
                <a:gd name="T32" fmla="*/ 2147483647 w 4057"/>
                <a:gd name="T33" fmla="*/ 2147483647 h 3952"/>
                <a:gd name="T34" fmla="*/ 2147483647 w 4057"/>
                <a:gd name="T35" fmla="*/ 2147483647 h 3952"/>
                <a:gd name="T36" fmla="*/ 2147483647 w 4057"/>
                <a:gd name="T37" fmla="*/ 2147483647 h 3952"/>
                <a:gd name="T38" fmla="*/ 2147483647 w 4057"/>
                <a:gd name="T39" fmla="*/ 2147483647 h 3952"/>
                <a:gd name="T40" fmla="*/ 2147483647 w 4057"/>
                <a:gd name="T41" fmla="*/ 2147483647 h 3952"/>
                <a:gd name="T42" fmla="*/ 2147483647 w 4057"/>
                <a:gd name="T43" fmla="*/ 2147483647 h 3952"/>
                <a:gd name="T44" fmla="*/ 2147483647 w 4057"/>
                <a:gd name="T45" fmla="*/ 2147483647 h 3952"/>
                <a:gd name="T46" fmla="*/ 2147483647 w 4057"/>
                <a:gd name="T47" fmla="*/ 2147483647 h 3952"/>
                <a:gd name="T48" fmla="*/ 2147483647 w 4057"/>
                <a:gd name="T49" fmla="*/ 2147483647 h 3952"/>
                <a:gd name="T50" fmla="*/ 2147483647 w 4057"/>
                <a:gd name="T51" fmla="*/ 2147483647 h 3952"/>
                <a:gd name="T52" fmla="*/ 2147483647 w 4057"/>
                <a:gd name="T53" fmla="*/ 2147483647 h 3952"/>
                <a:gd name="T54" fmla="*/ 2147483647 w 4057"/>
                <a:gd name="T55" fmla="*/ 2147483647 h 3952"/>
                <a:gd name="T56" fmla="*/ 2147483647 w 4057"/>
                <a:gd name="T57" fmla="*/ 2147483647 h 3952"/>
                <a:gd name="T58" fmla="*/ 2147483647 w 4057"/>
                <a:gd name="T59" fmla="*/ 2147483647 h 3952"/>
                <a:gd name="T60" fmla="*/ 2147483647 w 4057"/>
                <a:gd name="T61" fmla="*/ 2147483647 h 3952"/>
                <a:gd name="T62" fmla="*/ 2147483647 w 4057"/>
                <a:gd name="T63" fmla="*/ 2147483647 h 3952"/>
                <a:gd name="T64" fmla="*/ 2147483647 w 4057"/>
                <a:gd name="T65" fmla="*/ 2147483647 h 3952"/>
                <a:gd name="T66" fmla="*/ 2147483647 w 4057"/>
                <a:gd name="T67" fmla="*/ 2147483647 h 3952"/>
                <a:gd name="T68" fmla="*/ 2147483647 w 4057"/>
                <a:gd name="T69" fmla="*/ 2147483647 h 3952"/>
                <a:gd name="T70" fmla="*/ 2147483647 w 4057"/>
                <a:gd name="T71" fmla="*/ 2147483647 h 3952"/>
                <a:gd name="T72" fmla="*/ 2147483647 w 4057"/>
                <a:gd name="T73" fmla="*/ 2147483647 h 3952"/>
                <a:gd name="T74" fmla="*/ 2147483647 w 4057"/>
                <a:gd name="T75" fmla="*/ 2147483647 h 3952"/>
                <a:gd name="T76" fmla="*/ 2147483647 w 4057"/>
                <a:gd name="T77" fmla="*/ 2147483647 h 3952"/>
                <a:gd name="T78" fmla="*/ 2147483647 w 4057"/>
                <a:gd name="T79" fmla="*/ 2147483647 h 3952"/>
                <a:gd name="T80" fmla="*/ 2147483647 w 4057"/>
                <a:gd name="T81" fmla="*/ 2147483647 h 3952"/>
                <a:gd name="T82" fmla="*/ 2147483647 w 4057"/>
                <a:gd name="T83" fmla="*/ 2147483647 h 3952"/>
                <a:gd name="T84" fmla="*/ 2147483647 w 4057"/>
                <a:gd name="T85" fmla="*/ 2147483647 h 3952"/>
                <a:gd name="T86" fmla="*/ 2147483647 w 4057"/>
                <a:gd name="T87" fmla="*/ 2147483647 h 3952"/>
                <a:gd name="T88" fmla="*/ 2147483647 w 4057"/>
                <a:gd name="T89" fmla="*/ 2147483647 h 3952"/>
                <a:gd name="T90" fmla="*/ 2147483647 w 4057"/>
                <a:gd name="T91" fmla="*/ 2147483647 h 3952"/>
                <a:gd name="T92" fmla="*/ 2147483647 w 4057"/>
                <a:gd name="T93" fmla="*/ 2147483647 h 3952"/>
                <a:gd name="T94" fmla="*/ 2147483647 w 4057"/>
                <a:gd name="T95" fmla="*/ 2147483647 h 3952"/>
                <a:gd name="T96" fmla="*/ 2147483647 w 4057"/>
                <a:gd name="T97" fmla="*/ 2147483647 h 3952"/>
                <a:gd name="T98" fmla="*/ 2147483647 w 4057"/>
                <a:gd name="T99" fmla="*/ 2147483647 h 3952"/>
                <a:gd name="T100" fmla="*/ 2147483647 w 4057"/>
                <a:gd name="T101" fmla="*/ 2147483647 h 3952"/>
                <a:gd name="T102" fmla="*/ 2147483647 w 4057"/>
                <a:gd name="T103" fmla="*/ 2147483647 h 3952"/>
                <a:gd name="T104" fmla="*/ 2147483647 w 4057"/>
                <a:gd name="T105" fmla="*/ 2147483647 h 3952"/>
                <a:gd name="T106" fmla="*/ 2147483647 w 4057"/>
                <a:gd name="T107" fmla="*/ 2147483647 h 3952"/>
                <a:gd name="T108" fmla="*/ 2147483647 w 4057"/>
                <a:gd name="T109" fmla="*/ 2147483647 h 3952"/>
                <a:gd name="T110" fmla="*/ 2147483647 w 4057"/>
                <a:gd name="T111" fmla="*/ 2147483647 h 3952"/>
                <a:gd name="T112" fmla="*/ 2147483647 w 4057"/>
                <a:gd name="T113" fmla="*/ 2147483647 h 3952"/>
                <a:gd name="T114" fmla="*/ 2147483647 w 4057"/>
                <a:gd name="T115" fmla="*/ 2147483647 h 3952"/>
                <a:gd name="T116" fmla="*/ 0 w 4057"/>
                <a:gd name="T117" fmla="*/ 2147483647 h 3952"/>
                <a:gd name="T118" fmla="*/ 2147483647 w 4057"/>
                <a:gd name="T119" fmla="*/ 2147483647 h 3952"/>
                <a:gd name="T120" fmla="*/ 2147483647 w 4057"/>
                <a:gd name="T121" fmla="*/ 2147483647 h 3952"/>
                <a:gd name="T122" fmla="*/ 2147483647 w 4057"/>
                <a:gd name="T123" fmla="*/ 2147483647 h 3952"/>
                <a:gd name="T124" fmla="*/ 2147483647 w 4057"/>
                <a:gd name="T125" fmla="*/ 0 h 39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057"/>
                <a:gd name="T190" fmla="*/ 0 h 3952"/>
                <a:gd name="T191" fmla="*/ 4057 w 4057"/>
                <a:gd name="T192" fmla="*/ 3952 h 39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057" h="3952">
                  <a:moveTo>
                    <a:pt x="475" y="639"/>
                  </a:moveTo>
                  <a:lnTo>
                    <a:pt x="475" y="3511"/>
                  </a:lnTo>
                  <a:lnTo>
                    <a:pt x="3359" y="3511"/>
                  </a:lnTo>
                  <a:lnTo>
                    <a:pt x="3359" y="676"/>
                  </a:lnTo>
                  <a:lnTo>
                    <a:pt x="3261" y="772"/>
                  </a:lnTo>
                  <a:lnTo>
                    <a:pt x="3166" y="869"/>
                  </a:lnTo>
                  <a:lnTo>
                    <a:pt x="3074" y="966"/>
                  </a:lnTo>
                  <a:lnTo>
                    <a:pt x="2986" y="1063"/>
                  </a:lnTo>
                  <a:lnTo>
                    <a:pt x="2901" y="1161"/>
                  </a:lnTo>
                  <a:lnTo>
                    <a:pt x="2821" y="1258"/>
                  </a:lnTo>
                  <a:lnTo>
                    <a:pt x="2744" y="1354"/>
                  </a:lnTo>
                  <a:lnTo>
                    <a:pt x="2669" y="1450"/>
                  </a:lnTo>
                  <a:lnTo>
                    <a:pt x="2598" y="1543"/>
                  </a:lnTo>
                  <a:lnTo>
                    <a:pt x="2531" y="1637"/>
                  </a:lnTo>
                  <a:lnTo>
                    <a:pt x="2467" y="1729"/>
                  </a:lnTo>
                  <a:lnTo>
                    <a:pt x="2405" y="1819"/>
                  </a:lnTo>
                  <a:lnTo>
                    <a:pt x="2349" y="1906"/>
                  </a:lnTo>
                  <a:lnTo>
                    <a:pt x="2293" y="1993"/>
                  </a:lnTo>
                  <a:lnTo>
                    <a:pt x="2243" y="2075"/>
                  </a:lnTo>
                  <a:lnTo>
                    <a:pt x="2195" y="2156"/>
                  </a:lnTo>
                  <a:lnTo>
                    <a:pt x="2149" y="2234"/>
                  </a:lnTo>
                  <a:lnTo>
                    <a:pt x="2107" y="2308"/>
                  </a:lnTo>
                  <a:lnTo>
                    <a:pt x="2069" y="2378"/>
                  </a:lnTo>
                  <a:lnTo>
                    <a:pt x="2033" y="2446"/>
                  </a:lnTo>
                  <a:lnTo>
                    <a:pt x="2000" y="2508"/>
                  </a:lnTo>
                  <a:lnTo>
                    <a:pt x="1971" y="2567"/>
                  </a:lnTo>
                  <a:lnTo>
                    <a:pt x="1944" y="2622"/>
                  </a:lnTo>
                  <a:lnTo>
                    <a:pt x="1920" y="2671"/>
                  </a:lnTo>
                  <a:lnTo>
                    <a:pt x="1899" y="2716"/>
                  </a:lnTo>
                  <a:lnTo>
                    <a:pt x="1882" y="2756"/>
                  </a:lnTo>
                  <a:lnTo>
                    <a:pt x="1866" y="2789"/>
                  </a:lnTo>
                  <a:lnTo>
                    <a:pt x="1854" y="2818"/>
                  </a:lnTo>
                  <a:lnTo>
                    <a:pt x="1844" y="2841"/>
                  </a:lnTo>
                  <a:lnTo>
                    <a:pt x="1838" y="2857"/>
                  </a:lnTo>
                  <a:lnTo>
                    <a:pt x="1834" y="2866"/>
                  </a:lnTo>
                  <a:lnTo>
                    <a:pt x="1833" y="2870"/>
                  </a:lnTo>
                  <a:lnTo>
                    <a:pt x="1800" y="2921"/>
                  </a:lnTo>
                  <a:lnTo>
                    <a:pt x="1766" y="2966"/>
                  </a:lnTo>
                  <a:lnTo>
                    <a:pt x="1733" y="3007"/>
                  </a:lnTo>
                  <a:lnTo>
                    <a:pt x="1701" y="3042"/>
                  </a:lnTo>
                  <a:lnTo>
                    <a:pt x="1669" y="3073"/>
                  </a:lnTo>
                  <a:lnTo>
                    <a:pt x="1640" y="3100"/>
                  </a:lnTo>
                  <a:lnTo>
                    <a:pt x="1612" y="3122"/>
                  </a:lnTo>
                  <a:lnTo>
                    <a:pt x="1588" y="3141"/>
                  </a:lnTo>
                  <a:lnTo>
                    <a:pt x="1566" y="3156"/>
                  </a:lnTo>
                  <a:lnTo>
                    <a:pt x="1548" y="3166"/>
                  </a:lnTo>
                  <a:lnTo>
                    <a:pt x="1535" y="3173"/>
                  </a:lnTo>
                  <a:lnTo>
                    <a:pt x="1526" y="3178"/>
                  </a:lnTo>
                  <a:lnTo>
                    <a:pt x="1524" y="3179"/>
                  </a:lnTo>
                  <a:lnTo>
                    <a:pt x="1486" y="3191"/>
                  </a:lnTo>
                  <a:lnTo>
                    <a:pt x="1454" y="3200"/>
                  </a:lnTo>
                  <a:lnTo>
                    <a:pt x="1427" y="3207"/>
                  </a:lnTo>
                  <a:lnTo>
                    <a:pt x="1404" y="3211"/>
                  </a:lnTo>
                  <a:lnTo>
                    <a:pt x="1386" y="3214"/>
                  </a:lnTo>
                  <a:lnTo>
                    <a:pt x="1372" y="3214"/>
                  </a:lnTo>
                  <a:lnTo>
                    <a:pt x="1361" y="3212"/>
                  </a:lnTo>
                  <a:lnTo>
                    <a:pt x="1354" y="3210"/>
                  </a:lnTo>
                  <a:lnTo>
                    <a:pt x="1349" y="3206"/>
                  </a:lnTo>
                  <a:lnTo>
                    <a:pt x="1347" y="3202"/>
                  </a:lnTo>
                  <a:lnTo>
                    <a:pt x="1347" y="3198"/>
                  </a:lnTo>
                  <a:lnTo>
                    <a:pt x="1347" y="3194"/>
                  </a:lnTo>
                  <a:lnTo>
                    <a:pt x="1348" y="3189"/>
                  </a:lnTo>
                  <a:lnTo>
                    <a:pt x="1349" y="3185"/>
                  </a:lnTo>
                  <a:lnTo>
                    <a:pt x="1352" y="3182"/>
                  </a:lnTo>
                  <a:lnTo>
                    <a:pt x="1353" y="3180"/>
                  </a:lnTo>
                  <a:lnTo>
                    <a:pt x="1354" y="3179"/>
                  </a:lnTo>
                  <a:lnTo>
                    <a:pt x="1313" y="3052"/>
                  </a:lnTo>
                  <a:lnTo>
                    <a:pt x="1274" y="2934"/>
                  </a:lnTo>
                  <a:lnTo>
                    <a:pt x="1235" y="2825"/>
                  </a:lnTo>
                  <a:lnTo>
                    <a:pt x="1196" y="2724"/>
                  </a:lnTo>
                  <a:lnTo>
                    <a:pt x="1157" y="2631"/>
                  </a:lnTo>
                  <a:lnTo>
                    <a:pt x="1119" y="2548"/>
                  </a:lnTo>
                  <a:lnTo>
                    <a:pt x="1081" y="2471"/>
                  </a:lnTo>
                  <a:lnTo>
                    <a:pt x="1044" y="2401"/>
                  </a:lnTo>
                  <a:lnTo>
                    <a:pt x="1007" y="2338"/>
                  </a:lnTo>
                  <a:lnTo>
                    <a:pt x="972" y="2282"/>
                  </a:lnTo>
                  <a:lnTo>
                    <a:pt x="938" y="2231"/>
                  </a:lnTo>
                  <a:lnTo>
                    <a:pt x="905" y="2187"/>
                  </a:lnTo>
                  <a:lnTo>
                    <a:pt x="873" y="2149"/>
                  </a:lnTo>
                  <a:lnTo>
                    <a:pt x="842" y="2114"/>
                  </a:lnTo>
                  <a:lnTo>
                    <a:pt x="814" y="2085"/>
                  </a:lnTo>
                  <a:lnTo>
                    <a:pt x="787" y="2060"/>
                  </a:lnTo>
                  <a:lnTo>
                    <a:pt x="761" y="2039"/>
                  </a:lnTo>
                  <a:lnTo>
                    <a:pt x="737" y="2022"/>
                  </a:lnTo>
                  <a:lnTo>
                    <a:pt x="715" y="2009"/>
                  </a:lnTo>
                  <a:lnTo>
                    <a:pt x="695" y="1998"/>
                  </a:lnTo>
                  <a:lnTo>
                    <a:pt x="678" y="1990"/>
                  </a:lnTo>
                  <a:lnTo>
                    <a:pt x="663" y="1984"/>
                  </a:lnTo>
                  <a:lnTo>
                    <a:pt x="651" y="1979"/>
                  </a:lnTo>
                  <a:lnTo>
                    <a:pt x="641" y="1977"/>
                  </a:lnTo>
                  <a:lnTo>
                    <a:pt x="634" y="1974"/>
                  </a:lnTo>
                  <a:lnTo>
                    <a:pt x="629" y="1974"/>
                  </a:lnTo>
                  <a:lnTo>
                    <a:pt x="628" y="1974"/>
                  </a:lnTo>
                  <a:lnTo>
                    <a:pt x="671" y="1916"/>
                  </a:lnTo>
                  <a:lnTo>
                    <a:pt x="714" y="1867"/>
                  </a:lnTo>
                  <a:lnTo>
                    <a:pt x="756" y="1825"/>
                  </a:lnTo>
                  <a:lnTo>
                    <a:pt x="796" y="1792"/>
                  </a:lnTo>
                  <a:lnTo>
                    <a:pt x="836" y="1766"/>
                  </a:lnTo>
                  <a:lnTo>
                    <a:pt x="875" y="1746"/>
                  </a:lnTo>
                  <a:lnTo>
                    <a:pt x="913" y="1734"/>
                  </a:lnTo>
                  <a:lnTo>
                    <a:pt x="950" y="1728"/>
                  </a:lnTo>
                  <a:lnTo>
                    <a:pt x="987" y="1728"/>
                  </a:lnTo>
                  <a:lnTo>
                    <a:pt x="1022" y="1733"/>
                  </a:lnTo>
                  <a:lnTo>
                    <a:pt x="1056" y="1743"/>
                  </a:lnTo>
                  <a:lnTo>
                    <a:pt x="1089" y="1758"/>
                  </a:lnTo>
                  <a:lnTo>
                    <a:pt x="1121" y="1777"/>
                  </a:lnTo>
                  <a:lnTo>
                    <a:pt x="1152" y="1799"/>
                  </a:lnTo>
                  <a:lnTo>
                    <a:pt x="1183" y="1826"/>
                  </a:lnTo>
                  <a:lnTo>
                    <a:pt x="1211" y="1855"/>
                  </a:lnTo>
                  <a:lnTo>
                    <a:pt x="1238" y="1888"/>
                  </a:lnTo>
                  <a:lnTo>
                    <a:pt x="1265" y="1922"/>
                  </a:lnTo>
                  <a:lnTo>
                    <a:pt x="1291" y="1958"/>
                  </a:lnTo>
                  <a:lnTo>
                    <a:pt x="1315" y="1996"/>
                  </a:lnTo>
                  <a:lnTo>
                    <a:pt x="1338" y="2034"/>
                  </a:lnTo>
                  <a:lnTo>
                    <a:pt x="1360" y="2075"/>
                  </a:lnTo>
                  <a:lnTo>
                    <a:pt x="1380" y="2114"/>
                  </a:lnTo>
                  <a:lnTo>
                    <a:pt x="1400" y="2154"/>
                  </a:lnTo>
                  <a:lnTo>
                    <a:pt x="1417" y="2193"/>
                  </a:lnTo>
                  <a:lnTo>
                    <a:pt x="1434" y="2233"/>
                  </a:lnTo>
                  <a:lnTo>
                    <a:pt x="1449" y="2270"/>
                  </a:lnTo>
                  <a:lnTo>
                    <a:pt x="1462" y="2305"/>
                  </a:lnTo>
                  <a:lnTo>
                    <a:pt x="1476" y="2338"/>
                  </a:lnTo>
                  <a:lnTo>
                    <a:pt x="1487" y="2369"/>
                  </a:lnTo>
                  <a:lnTo>
                    <a:pt x="1496" y="2398"/>
                  </a:lnTo>
                  <a:lnTo>
                    <a:pt x="1504" y="2422"/>
                  </a:lnTo>
                  <a:lnTo>
                    <a:pt x="1512" y="2443"/>
                  </a:lnTo>
                  <a:lnTo>
                    <a:pt x="1516" y="2460"/>
                  </a:lnTo>
                  <a:lnTo>
                    <a:pt x="1520" y="2474"/>
                  </a:lnTo>
                  <a:lnTo>
                    <a:pt x="1523" y="2481"/>
                  </a:lnTo>
                  <a:lnTo>
                    <a:pt x="1524" y="2484"/>
                  </a:lnTo>
                  <a:lnTo>
                    <a:pt x="1560" y="2412"/>
                  </a:lnTo>
                  <a:lnTo>
                    <a:pt x="1601" y="2336"/>
                  </a:lnTo>
                  <a:lnTo>
                    <a:pt x="1648" y="2258"/>
                  </a:lnTo>
                  <a:lnTo>
                    <a:pt x="1700" y="2178"/>
                  </a:lnTo>
                  <a:lnTo>
                    <a:pt x="1755" y="2095"/>
                  </a:lnTo>
                  <a:lnTo>
                    <a:pt x="1816" y="2011"/>
                  </a:lnTo>
                  <a:lnTo>
                    <a:pt x="1880" y="1925"/>
                  </a:lnTo>
                  <a:lnTo>
                    <a:pt x="1946" y="1838"/>
                  </a:lnTo>
                  <a:lnTo>
                    <a:pt x="2016" y="1749"/>
                  </a:lnTo>
                  <a:lnTo>
                    <a:pt x="2090" y="1659"/>
                  </a:lnTo>
                  <a:lnTo>
                    <a:pt x="2165" y="1569"/>
                  </a:lnTo>
                  <a:lnTo>
                    <a:pt x="2243" y="1481"/>
                  </a:lnTo>
                  <a:lnTo>
                    <a:pt x="2323" y="1391"/>
                  </a:lnTo>
                  <a:lnTo>
                    <a:pt x="2403" y="1301"/>
                  </a:lnTo>
                  <a:lnTo>
                    <a:pt x="2485" y="1214"/>
                  </a:lnTo>
                  <a:lnTo>
                    <a:pt x="2568" y="1126"/>
                  </a:lnTo>
                  <a:lnTo>
                    <a:pt x="2650" y="1040"/>
                  </a:lnTo>
                  <a:lnTo>
                    <a:pt x="2734" y="955"/>
                  </a:lnTo>
                  <a:lnTo>
                    <a:pt x="2816" y="873"/>
                  </a:lnTo>
                  <a:lnTo>
                    <a:pt x="2899" y="791"/>
                  </a:lnTo>
                  <a:lnTo>
                    <a:pt x="2980" y="714"/>
                  </a:lnTo>
                  <a:lnTo>
                    <a:pt x="3060" y="639"/>
                  </a:lnTo>
                  <a:lnTo>
                    <a:pt x="475" y="639"/>
                  </a:lnTo>
                  <a:close/>
                  <a:moveTo>
                    <a:pt x="4010" y="0"/>
                  </a:moveTo>
                  <a:lnTo>
                    <a:pt x="4026" y="2"/>
                  </a:lnTo>
                  <a:lnTo>
                    <a:pt x="4037" y="6"/>
                  </a:lnTo>
                  <a:lnTo>
                    <a:pt x="4046" y="12"/>
                  </a:lnTo>
                  <a:lnTo>
                    <a:pt x="4052" y="20"/>
                  </a:lnTo>
                  <a:lnTo>
                    <a:pt x="4056" y="28"/>
                  </a:lnTo>
                  <a:lnTo>
                    <a:pt x="4057" y="38"/>
                  </a:lnTo>
                  <a:lnTo>
                    <a:pt x="4056" y="49"/>
                  </a:lnTo>
                  <a:lnTo>
                    <a:pt x="4053" y="59"/>
                  </a:lnTo>
                  <a:lnTo>
                    <a:pt x="4050" y="70"/>
                  </a:lnTo>
                  <a:lnTo>
                    <a:pt x="4045" y="81"/>
                  </a:lnTo>
                  <a:lnTo>
                    <a:pt x="4039" y="92"/>
                  </a:lnTo>
                  <a:lnTo>
                    <a:pt x="4034" y="102"/>
                  </a:lnTo>
                  <a:lnTo>
                    <a:pt x="4028" y="112"/>
                  </a:lnTo>
                  <a:lnTo>
                    <a:pt x="4023" y="121"/>
                  </a:lnTo>
                  <a:lnTo>
                    <a:pt x="4018" y="127"/>
                  </a:lnTo>
                  <a:lnTo>
                    <a:pt x="4014" y="132"/>
                  </a:lnTo>
                  <a:lnTo>
                    <a:pt x="4012" y="135"/>
                  </a:lnTo>
                  <a:lnTo>
                    <a:pt x="4010" y="137"/>
                  </a:lnTo>
                  <a:lnTo>
                    <a:pt x="3897" y="219"/>
                  </a:lnTo>
                  <a:lnTo>
                    <a:pt x="3789" y="303"/>
                  </a:lnTo>
                  <a:lnTo>
                    <a:pt x="3789" y="3952"/>
                  </a:lnTo>
                  <a:lnTo>
                    <a:pt x="0" y="3952"/>
                  </a:lnTo>
                  <a:lnTo>
                    <a:pt x="0" y="170"/>
                  </a:lnTo>
                  <a:lnTo>
                    <a:pt x="3615" y="170"/>
                  </a:lnTo>
                  <a:lnTo>
                    <a:pt x="3658" y="140"/>
                  </a:lnTo>
                  <a:lnTo>
                    <a:pt x="3698" y="113"/>
                  </a:lnTo>
                  <a:lnTo>
                    <a:pt x="3735" y="90"/>
                  </a:lnTo>
                  <a:lnTo>
                    <a:pt x="3768" y="71"/>
                  </a:lnTo>
                  <a:lnTo>
                    <a:pt x="3799" y="55"/>
                  </a:lnTo>
                  <a:lnTo>
                    <a:pt x="3824" y="44"/>
                  </a:lnTo>
                  <a:lnTo>
                    <a:pt x="3869" y="28"/>
                  </a:lnTo>
                  <a:lnTo>
                    <a:pt x="3907" y="17"/>
                  </a:lnTo>
                  <a:lnTo>
                    <a:pt x="3939" y="9"/>
                  </a:lnTo>
                  <a:lnTo>
                    <a:pt x="3967" y="2"/>
                  </a:lnTo>
                  <a:lnTo>
                    <a:pt x="3991" y="0"/>
                  </a:lnTo>
                  <a:lnTo>
                    <a:pt x="401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2385" rIns="68580" bIns="32385"/>
            <a:lstStyle/>
            <a:p>
              <a:endParaRPr lang="zh-CN" altLang="en-US"/>
            </a:p>
          </p:txBody>
        </p:sp>
      </p:grpSp>
      <p:grpSp>
        <p:nvGrpSpPr>
          <p:cNvPr id="4" name="组合 3"/>
          <p:cNvGrpSpPr/>
          <p:nvPr/>
        </p:nvGrpSpPr>
        <p:grpSpPr>
          <a:xfrm>
            <a:off x="0" y="2495550"/>
            <a:ext cx="9144000" cy="514350"/>
            <a:chOff x="0" y="2495550"/>
            <a:chExt cx="9144000" cy="514350"/>
          </a:xfrm>
        </p:grpSpPr>
        <p:sp>
          <p:nvSpPr>
            <p:cNvPr id="19" name="Rectangle 10"/>
            <p:cNvSpPr>
              <a:spLocks noChangeArrowheads="1"/>
            </p:cNvSpPr>
            <p:nvPr/>
          </p:nvSpPr>
          <p:spPr bwMode="auto">
            <a:xfrm>
              <a:off x="0" y="2495550"/>
              <a:ext cx="9144000" cy="514350"/>
            </a:xfrm>
            <a:prstGeom prst="rect">
              <a:avLst/>
            </a:prstGeom>
            <a:solidFill>
              <a:srgbClr val="8E499C"/>
            </a:solidFill>
            <a:ln>
              <a:noFill/>
            </a:ln>
            <a:effectLst/>
            <a:extLst/>
          </p:spPr>
          <p:txBody>
            <a:bodyPr lIns="1511935" tIns="32385" rIns="68580" bIns="32385"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solidFill>
                    <a:srgbClr val="FFFFFF"/>
                  </a:solidFill>
                  <a:effectLst>
                    <a:outerShdw blurRad="38100" dist="38100" dir="2700000" algn="tl">
                      <a:srgbClr val="000000"/>
                    </a:outerShdw>
                  </a:effectLst>
                  <a:latin typeface="Times New Roman" panose="02020603050405020304" pitchFamily="18" charset="0"/>
                  <a:ea typeface="楷体" panose="02010609060101010101" pitchFamily="49" charset="-122"/>
                  <a:sym typeface="Segoe UI" panose="020B0502040204020203" pitchFamily="34" charset="0"/>
                </a:rPr>
                <a:t>研究了主动学习算法在中文微博情感极性分类中的应用</a:t>
              </a:r>
            </a:p>
          </p:txBody>
        </p:sp>
        <p:sp>
          <p:nvSpPr>
            <p:cNvPr id="21" name="Freeform 6"/>
            <p:cNvSpPr>
              <a:spLocks noEditPoints="1"/>
            </p:cNvSpPr>
            <p:nvPr/>
          </p:nvSpPr>
          <p:spPr bwMode="auto">
            <a:xfrm>
              <a:off x="882650" y="2566988"/>
              <a:ext cx="358775" cy="371475"/>
            </a:xfrm>
            <a:custGeom>
              <a:avLst/>
              <a:gdLst>
                <a:gd name="T0" fmla="*/ 2147483647 w 4057"/>
                <a:gd name="T1" fmla="*/ 2147483647 h 3952"/>
                <a:gd name="T2" fmla="*/ 2147483647 w 4057"/>
                <a:gd name="T3" fmla="*/ 2147483647 h 3952"/>
                <a:gd name="T4" fmla="*/ 2147483647 w 4057"/>
                <a:gd name="T5" fmla="*/ 2147483647 h 3952"/>
                <a:gd name="T6" fmla="*/ 2147483647 w 4057"/>
                <a:gd name="T7" fmla="*/ 2147483647 h 3952"/>
                <a:gd name="T8" fmla="*/ 2147483647 w 4057"/>
                <a:gd name="T9" fmla="*/ 2147483647 h 3952"/>
                <a:gd name="T10" fmla="*/ 2147483647 w 4057"/>
                <a:gd name="T11" fmla="*/ 2147483647 h 3952"/>
                <a:gd name="T12" fmla="*/ 2147483647 w 4057"/>
                <a:gd name="T13" fmla="*/ 2147483647 h 3952"/>
                <a:gd name="T14" fmla="*/ 2147483647 w 4057"/>
                <a:gd name="T15" fmla="*/ 2147483647 h 3952"/>
                <a:gd name="T16" fmla="*/ 2147483647 w 4057"/>
                <a:gd name="T17" fmla="*/ 2147483647 h 3952"/>
                <a:gd name="T18" fmla="*/ 2147483647 w 4057"/>
                <a:gd name="T19" fmla="*/ 2147483647 h 3952"/>
                <a:gd name="T20" fmla="*/ 2147483647 w 4057"/>
                <a:gd name="T21" fmla="*/ 2147483647 h 3952"/>
                <a:gd name="T22" fmla="*/ 2147483647 w 4057"/>
                <a:gd name="T23" fmla="*/ 2147483647 h 3952"/>
                <a:gd name="T24" fmla="*/ 2147483647 w 4057"/>
                <a:gd name="T25" fmla="*/ 2147483647 h 3952"/>
                <a:gd name="T26" fmla="*/ 2147483647 w 4057"/>
                <a:gd name="T27" fmla="*/ 2147483647 h 3952"/>
                <a:gd name="T28" fmla="*/ 2147483647 w 4057"/>
                <a:gd name="T29" fmla="*/ 2147483647 h 3952"/>
                <a:gd name="T30" fmla="*/ 2147483647 w 4057"/>
                <a:gd name="T31" fmla="*/ 2147483647 h 3952"/>
                <a:gd name="T32" fmla="*/ 2147483647 w 4057"/>
                <a:gd name="T33" fmla="*/ 2147483647 h 3952"/>
                <a:gd name="T34" fmla="*/ 2147483647 w 4057"/>
                <a:gd name="T35" fmla="*/ 2147483647 h 3952"/>
                <a:gd name="T36" fmla="*/ 2147483647 w 4057"/>
                <a:gd name="T37" fmla="*/ 2147483647 h 3952"/>
                <a:gd name="T38" fmla="*/ 2147483647 w 4057"/>
                <a:gd name="T39" fmla="*/ 2147483647 h 3952"/>
                <a:gd name="T40" fmla="*/ 2147483647 w 4057"/>
                <a:gd name="T41" fmla="*/ 2147483647 h 3952"/>
                <a:gd name="T42" fmla="*/ 2147483647 w 4057"/>
                <a:gd name="T43" fmla="*/ 2147483647 h 3952"/>
                <a:gd name="T44" fmla="*/ 2147483647 w 4057"/>
                <a:gd name="T45" fmla="*/ 2147483647 h 3952"/>
                <a:gd name="T46" fmla="*/ 2147483647 w 4057"/>
                <a:gd name="T47" fmla="*/ 2147483647 h 3952"/>
                <a:gd name="T48" fmla="*/ 2147483647 w 4057"/>
                <a:gd name="T49" fmla="*/ 2147483647 h 3952"/>
                <a:gd name="T50" fmla="*/ 2147483647 w 4057"/>
                <a:gd name="T51" fmla="*/ 2147483647 h 3952"/>
                <a:gd name="T52" fmla="*/ 2147483647 w 4057"/>
                <a:gd name="T53" fmla="*/ 2147483647 h 3952"/>
                <a:gd name="T54" fmla="*/ 2147483647 w 4057"/>
                <a:gd name="T55" fmla="*/ 2147483647 h 3952"/>
                <a:gd name="T56" fmla="*/ 2147483647 w 4057"/>
                <a:gd name="T57" fmla="*/ 2147483647 h 3952"/>
                <a:gd name="T58" fmla="*/ 2147483647 w 4057"/>
                <a:gd name="T59" fmla="*/ 2147483647 h 3952"/>
                <a:gd name="T60" fmla="*/ 2147483647 w 4057"/>
                <a:gd name="T61" fmla="*/ 2147483647 h 3952"/>
                <a:gd name="T62" fmla="*/ 2147483647 w 4057"/>
                <a:gd name="T63" fmla="*/ 2147483647 h 3952"/>
                <a:gd name="T64" fmla="*/ 2147483647 w 4057"/>
                <a:gd name="T65" fmla="*/ 2147483647 h 3952"/>
                <a:gd name="T66" fmla="*/ 2147483647 w 4057"/>
                <a:gd name="T67" fmla="*/ 2147483647 h 3952"/>
                <a:gd name="T68" fmla="*/ 2147483647 w 4057"/>
                <a:gd name="T69" fmla="*/ 2147483647 h 3952"/>
                <a:gd name="T70" fmla="*/ 2147483647 w 4057"/>
                <a:gd name="T71" fmla="*/ 2147483647 h 3952"/>
                <a:gd name="T72" fmla="*/ 2147483647 w 4057"/>
                <a:gd name="T73" fmla="*/ 2147483647 h 3952"/>
                <a:gd name="T74" fmla="*/ 2147483647 w 4057"/>
                <a:gd name="T75" fmla="*/ 2147483647 h 3952"/>
                <a:gd name="T76" fmla="*/ 2147483647 w 4057"/>
                <a:gd name="T77" fmla="*/ 2147483647 h 3952"/>
                <a:gd name="T78" fmla="*/ 2147483647 w 4057"/>
                <a:gd name="T79" fmla="*/ 2147483647 h 3952"/>
                <a:gd name="T80" fmla="*/ 2147483647 w 4057"/>
                <a:gd name="T81" fmla="*/ 2147483647 h 3952"/>
                <a:gd name="T82" fmla="*/ 2147483647 w 4057"/>
                <a:gd name="T83" fmla="*/ 2147483647 h 3952"/>
                <a:gd name="T84" fmla="*/ 2147483647 w 4057"/>
                <a:gd name="T85" fmla="*/ 2147483647 h 3952"/>
                <a:gd name="T86" fmla="*/ 2147483647 w 4057"/>
                <a:gd name="T87" fmla="*/ 2147483647 h 3952"/>
                <a:gd name="T88" fmla="*/ 2147483647 w 4057"/>
                <a:gd name="T89" fmla="*/ 2147483647 h 3952"/>
                <a:gd name="T90" fmla="*/ 2147483647 w 4057"/>
                <a:gd name="T91" fmla="*/ 2147483647 h 3952"/>
                <a:gd name="T92" fmla="*/ 2147483647 w 4057"/>
                <a:gd name="T93" fmla="*/ 2147483647 h 3952"/>
                <a:gd name="T94" fmla="*/ 2147483647 w 4057"/>
                <a:gd name="T95" fmla="*/ 2147483647 h 3952"/>
                <a:gd name="T96" fmla="*/ 2147483647 w 4057"/>
                <a:gd name="T97" fmla="*/ 2147483647 h 3952"/>
                <a:gd name="T98" fmla="*/ 2147483647 w 4057"/>
                <a:gd name="T99" fmla="*/ 2147483647 h 3952"/>
                <a:gd name="T100" fmla="*/ 2147483647 w 4057"/>
                <a:gd name="T101" fmla="*/ 2147483647 h 3952"/>
                <a:gd name="T102" fmla="*/ 2147483647 w 4057"/>
                <a:gd name="T103" fmla="*/ 2147483647 h 3952"/>
                <a:gd name="T104" fmla="*/ 2147483647 w 4057"/>
                <a:gd name="T105" fmla="*/ 2147483647 h 3952"/>
                <a:gd name="T106" fmla="*/ 2147483647 w 4057"/>
                <a:gd name="T107" fmla="*/ 2147483647 h 3952"/>
                <a:gd name="T108" fmla="*/ 2147483647 w 4057"/>
                <a:gd name="T109" fmla="*/ 2147483647 h 3952"/>
                <a:gd name="T110" fmla="*/ 2147483647 w 4057"/>
                <a:gd name="T111" fmla="*/ 2147483647 h 3952"/>
                <a:gd name="T112" fmla="*/ 2147483647 w 4057"/>
                <a:gd name="T113" fmla="*/ 2147483647 h 3952"/>
                <a:gd name="T114" fmla="*/ 2147483647 w 4057"/>
                <a:gd name="T115" fmla="*/ 2147483647 h 3952"/>
                <a:gd name="T116" fmla="*/ 0 w 4057"/>
                <a:gd name="T117" fmla="*/ 2147483647 h 3952"/>
                <a:gd name="T118" fmla="*/ 2147483647 w 4057"/>
                <a:gd name="T119" fmla="*/ 2147483647 h 3952"/>
                <a:gd name="T120" fmla="*/ 2147483647 w 4057"/>
                <a:gd name="T121" fmla="*/ 2147483647 h 3952"/>
                <a:gd name="T122" fmla="*/ 2147483647 w 4057"/>
                <a:gd name="T123" fmla="*/ 2147483647 h 3952"/>
                <a:gd name="T124" fmla="*/ 2147483647 w 4057"/>
                <a:gd name="T125" fmla="*/ 0 h 39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057"/>
                <a:gd name="T190" fmla="*/ 0 h 3952"/>
                <a:gd name="T191" fmla="*/ 4057 w 4057"/>
                <a:gd name="T192" fmla="*/ 3952 h 39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057" h="3952">
                  <a:moveTo>
                    <a:pt x="475" y="639"/>
                  </a:moveTo>
                  <a:lnTo>
                    <a:pt x="475" y="3511"/>
                  </a:lnTo>
                  <a:lnTo>
                    <a:pt x="3359" y="3511"/>
                  </a:lnTo>
                  <a:lnTo>
                    <a:pt x="3359" y="676"/>
                  </a:lnTo>
                  <a:lnTo>
                    <a:pt x="3261" y="772"/>
                  </a:lnTo>
                  <a:lnTo>
                    <a:pt x="3166" y="869"/>
                  </a:lnTo>
                  <a:lnTo>
                    <a:pt x="3074" y="966"/>
                  </a:lnTo>
                  <a:lnTo>
                    <a:pt x="2986" y="1063"/>
                  </a:lnTo>
                  <a:lnTo>
                    <a:pt x="2901" y="1161"/>
                  </a:lnTo>
                  <a:lnTo>
                    <a:pt x="2821" y="1258"/>
                  </a:lnTo>
                  <a:lnTo>
                    <a:pt x="2744" y="1354"/>
                  </a:lnTo>
                  <a:lnTo>
                    <a:pt x="2669" y="1450"/>
                  </a:lnTo>
                  <a:lnTo>
                    <a:pt x="2598" y="1543"/>
                  </a:lnTo>
                  <a:lnTo>
                    <a:pt x="2531" y="1637"/>
                  </a:lnTo>
                  <a:lnTo>
                    <a:pt x="2467" y="1729"/>
                  </a:lnTo>
                  <a:lnTo>
                    <a:pt x="2405" y="1819"/>
                  </a:lnTo>
                  <a:lnTo>
                    <a:pt x="2349" y="1906"/>
                  </a:lnTo>
                  <a:lnTo>
                    <a:pt x="2293" y="1993"/>
                  </a:lnTo>
                  <a:lnTo>
                    <a:pt x="2243" y="2075"/>
                  </a:lnTo>
                  <a:lnTo>
                    <a:pt x="2195" y="2156"/>
                  </a:lnTo>
                  <a:lnTo>
                    <a:pt x="2149" y="2234"/>
                  </a:lnTo>
                  <a:lnTo>
                    <a:pt x="2107" y="2308"/>
                  </a:lnTo>
                  <a:lnTo>
                    <a:pt x="2069" y="2378"/>
                  </a:lnTo>
                  <a:lnTo>
                    <a:pt x="2033" y="2446"/>
                  </a:lnTo>
                  <a:lnTo>
                    <a:pt x="2000" y="2508"/>
                  </a:lnTo>
                  <a:lnTo>
                    <a:pt x="1971" y="2567"/>
                  </a:lnTo>
                  <a:lnTo>
                    <a:pt x="1944" y="2622"/>
                  </a:lnTo>
                  <a:lnTo>
                    <a:pt x="1920" y="2671"/>
                  </a:lnTo>
                  <a:lnTo>
                    <a:pt x="1899" y="2716"/>
                  </a:lnTo>
                  <a:lnTo>
                    <a:pt x="1882" y="2756"/>
                  </a:lnTo>
                  <a:lnTo>
                    <a:pt x="1866" y="2789"/>
                  </a:lnTo>
                  <a:lnTo>
                    <a:pt x="1854" y="2818"/>
                  </a:lnTo>
                  <a:lnTo>
                    <a:pt x="1844" y="2841"/>
                  </a:lnTo>
                  <a:lnTo>
                    <a:pt x="1838" y="2857"/>
                  </a:lnTo>
                  <a:lnTo>
                    <a:pt x="1834" y="2866"/>
                  </a:lnTo>
                  <a:lnTo>
                    <a:pt x="1833" y="2870"/>
                  </a:lnTo>
                  <a:lnTo>
                    <a:pt x="1800" y="2921"/>
                  </a:lnTo>
                  <a:lnTo>
                    <a:pt x="1766" y="2966"/>
                  </a:lnTo>
                  <a:lnTo>
                    <a:pt x="1733" y="3007"/>
                  </a:lnTo>
                  <a:lnTo>
                    <a:pt x="1701" y="3042"/>
                  </a:lnTo>
                  <a:lnTo>
                    <a:pt x="1669" y="3073"/>
                  </a:lnTo>
                  <a:lnTo>
                    <a:pt x="1640" y="3100"/>
                  </a:lnTo>
                  <a:lnTo>
                    <a:pt x="1612" y="3122"/>
                  </a:lnTo>
                  <a:lnTo>
                    <a:pt x="1588" y="3141"/>
                  </a:lnTo>
                  <a:lnTo>
                    <a:pt x="1566" y="3156"/>
                  </a:lnTo>
                  <a:lnTo>
                    <a:pt x="1548" y="3166"/>
                  </a:lnTo>
                  <a:lnTo>
                    <a:pt x="1535" y="3173"/>
                  </a:lnTo>
                  <a:lnTo>
                    <a:pt x="1526" y="3178"/>
                  </a:lnTo>
                  <a:lnTo>
                    <a:pt x="1524" y="3179"/>
                  </a:lnTo>
                  <a:lnTo>
                    <a:pt x="1486" y="3191"/>
                  </a:lnTo>
                  <a:lnTo>
                    <a:pt x="1454" y="3200"/>
                  </a:lnTo>
                  <a:lnTo>
                    <a:pt x="1427" y="3207"/>
                  </a:lnTo>
                  <a:lnTo>
                    <a:pt x="1404" y="3211"/>
                  </a:lnTo>
                  <a:lnTo>
                    <a:pt x="1386" y="3214"/>
                  </a:lnTo>
                  <a:lnTo>
                    <a:pt x="1372" y="3214"/>
                  </a:lnTo>
                  <a:lnTo>
                    <a:pt x="1361" y="3212"/>
                  </a:lnTo>
                  <a:lnTo>
                    <a:pt x="1354" y="3210"/>
                  </a:lnTo>
                  <a:lnTo>
                    <a:pt x="1349" y="3206"/>
                  </a:lnTo>
                  <a:lnTo>
                    <a:pt x="1347" y="3202"/>
                  </a:lnTo>
                  <a:lnTo>
                    <a:pt x="1347" y="3198"/>
                  </a:lnTo>
                  <a:lnTo>
                    <a:pt x="1347" y="3194"/>
                  </a:lnTo>
                  <a:lnTo>
                    <a:pt x="1348" y="3189"/>
                  </a:lnTo>
                  <a:lnTo>
                    <a:pt x="1349" y="3185"/>
                  </a:lnTo>
                  <a:lnTo>
                    <a:pt x="1352" y="3182"/>
                  </a:lnTo>
                  <a:lnTo>
                    <a:pt x="1353" y="3180"/>
                  </a:lnTo>
                  <a:lnTo>
                    <a:pt x="1354" y="3179"/>
                  </a:lnTo>
                  <a:lnTo>
                    <a:pt x="1313" y="3052"/>
                  </a:lnTo>
                  <a:lnTo>
                    <a:pt x="1274" y="2934"/>
                  </a:lnTo>
                  <a:lnTo>
                    <a:pt x="1235" y="2825"/>
                  </a:lnTo>
                  <a:lnTo>
                    <a:pt x="1196" y="2724"/>
                  </a:lnTo>
                  <a:lnTo>
                    <a:pt x="1157" y="2631"/>
                  </a:lnTo>
                  <a:lnTo>
                    <a:pt x="1119" y="2548"/>
                  </a:lnTo>
                  <a:lnTo>
                    <a:pt x="1081" y="2471"/>
                  </a:lnTo>
                  <a:lnTo>
                    <a:pt x="1044" y="2401"/>
                  </a:lnTo>
                  <a:lnTo>
                    <a:pt x="1007" y="2338"/>
                  </a:lnTo>
                  <a:lnTo>
                    <a:pt x="972" y="2282"/>
                  </a:lnTo>
                  <a:lnTo>
                    <a:pt x="938" y="2231"/>
                  </a:lnTo>
                  <a:lnTo>
                    <a:pt x="905" y="2187"/>
                  </a:lnTo>
                  <a:lnTo>
                    <a:pt x="873" y="2149"/>
                  </a:lnTo>
                  <a:lnTo>
                    <a:pt x="842" y="2114"/>
                  </a:lnTo>
                  <a:lnTo>
                    <a:pt x="814" y="2085"/>
                  </a:lnTo>
                  <a:lnTo>
                    <a:pt x="787" y="2060"/>
                  </a:lnTo>
                  <a:lnTo>
                    <a:pt x="761" y="2039"/>
                  </a:lnTo>
                  <a:lnTo>
                    <a:pt x="737" y="2022"/>
                  </a:lnTo>
                  <a:lnTo>
                    <a:pt x="715" y="2009"/>
                  </a:lnTo>
                  <a:lnTo>
                    <a:pt x="695" y="1998"/>
                  </a:lnTo>
                  <a:lnTo>
                    <a:pt x="678" y="1990"/>
                  </a:lnTo>
                  <a:lnTo>
                    <a:pt x="663" y="1984"/>
                  </a:lnTo>
                  <a:lnTo>
                    <a:pt x="651" y="1979"/>
                  </a:lnTo>
                  <a:lnTo>
                    <a:pt x="641" y="1977"/>
                  </a:lnTo>
                  <a:lnTo>
                    <a:pt x="634" y="1974"/>
                  </a:lnTo>
                  <a:lnTo>
                    <a:pt x="629" y="1974"/>
                  </a:lnTo>
                  <a:lnTo>
                    <a:pt x="628" y="1974"/>
                  </a:lnTo>
                  <a:lnTo>
                    <a:pt x="671" y="1916"/>
                  </a:lnTo>
                  <a:lnTo>
                    <a:pt x="714" y="1867"/>
                  </a:lnTo>
                  <a:lnTo>
                    <a:pt x="756" y="1825"/>
                  </a:lnTo>
                  <a:lnTo>
                    <a:pt x="796" y="1792"/>
                  </a:lnTo>
                  <a:lnTo>
                    <a:pt x="836" y="1766"/>
                  </a:lnTo>
                  <a:lnTo>
                    <a:pt x="875" y="1746"/>
                  </a:lnTo>
                  <a:lnTo>
                    <a:pt x="913" y="1734"/>
                  </a:lnTo>
                  <a:lnTo>
                    <a:pt x="950" y="1728"/>
                  </a:lnTo>
                  <a:lnTo>
                    <a:pt x="987" y="1728"/>
                  </a:lnTo>
                  <a:lnTo>
                    <a:pt x="1022" y="1733"/>
                  </a:lnTo>
                  <a:lnTo>
                    <a:pt x="1056" y="1743"/>
                  </a:lnTo>
                  <a:lnTo>
                    <a:pt x="1089" y="1758"/>
                  </a:lnTo>
                  <a:lnTo>
                    <a:pt x="1121" y="1777"/>
                  </a:lnTo>
                  <a:lnTo>
                    <a:pt x="1152" y="1799"/>
                  </a:lnTo>
                  <a:lnTo>
                    <a:pt x="1183" y="1826"/>
                  </a:lnTo>
                  <a:lnTo>
                    <a:pt x="1211" y="1855"/>
                  </a:lnTo>
                  <a:lnTo>
                    <a:pt x="1238" y="1888"/>
                  </a:lnTo>
                  <a:lnTo>
                    <a:pt x="1265" y="1922"/>
                  </a:lnTo>
                  <a:lnTo>
                    <a:pt x="1291" y="1958"/>
                  </a:lnTo>
                  <a:lnTo>
                    <a:pt x="1315" y="1996"/>
                  </a:lnTo>
                  <a:lnTo>
                    <a:pt x="1338" y="2034"/>
                  </a:lnTo>
                  <a:lnTo>
                    <a:pt x="1360" y="2075"/>
                  </a:lnTo>
                  <a:lnTo>
                    <a:pt x="1380" y="2114"/>
                  </a:lnTo>
                  <a:lnTo>
                    <a:pt x="1400" y="2154"/>
                  </a:lnTo>
                  <a:lnTo>
                    <a:pt x="1417" y="2193"/>
                  </a:lnTo>
                  <a:lnTo>
                    <a:pt x="1434" y="2233"/>
                  </a:lnTo>
                  <a:lnTo>
                    <a:pt x="1449" y="2270"/>
                  </a:lnTo>
                  <a:lnTo>
                    <a:pt x="1462" y="2305"/>
                  </a:lnTo>
                  <a:lnTo>
                    <a:pt x="1476" y="2338"/>
                  </a:lnTo>
                  <a:lnTo>
                    <a:pt x="1487" y="2369"/>
                  </a:lnTo>
                  <a:lnTo>
                    <a:pt x="1496" y="2398"/>
                  </a:lnTo>
                  <a:lnTo>
                    <a:pt x="1504" y="2422"/>
                  </a:lnTo>
                  <a:lnTo>
                    <a:pt x="1512" y="2443"/>
                  </a:lnTo>
                  <a:lnTo>
                    <a:pt x="1516" y="2460"/>
                  </a:lnTo>
                  <a:lnTo>
                    <a:pt x="1520" y="2474"/>
                  </a:lnTo>
                  <a:lnTo>
                    <a:pt x="1523" y="2481"/>
                  </a:lnTo>
                  <a:lnTo>
                    <a:pt x="1524" y="2484"/>
                  </a:lnTo>
                  <a:lnTo>
                    <a:pt x="1560" y="2412"/>
                  </a:lnTo>
                  <a:lnTo>
                    <a:pt x="1601" y="2336"/>
                  </a:lnTo>
                  <a:lnTo>
                    <a:pt x="1648" y="2258"/>
                  </a:lnTo>
                  <a:lnTo>
                    <a:pt x="1700" y="2178"/>
                  </a:lnTo>
                  <a:lnTo>
                    <a:pt x="1755" y="2095"/>
                  </a:lnTo>
                  <a:lnTo>
                    <a:pt x="1816" y="2011"/>
                  </a:lnTo>
                  <a:lnTo>
                    <a:pt x="1880" y="1925"/>
                  </a:lnTo>
                  <a:lnTo>
                    <a:pt x="1946" y="1838"/>
                  </a:lnTo>
                  <a:lnTo>
                    <a:pt x="2016" y="1749"/>
                  </a:lnTo>
                  <a:lnTo>
                    <a:pt x="2090" y="1659"/>
                  </a:lnTo>
                  <a:lnTo>
                    <a:pt x="2165" y="1569"/>
                  </a:lnTo>
                  <a:lnTo>
                    <a:pt x="2243" y="1481"/>
                  </a:lnTo>
                  <a:lnTo>
                    <a:pt x="2323" y="1391"/>
                  </a:lnTo>
                  <a:lnTo>
                    <a:pt x="2403" y="1301"/>
                  </a:lnTo>
                  <a:lnTo>
                    <a:pt x="2485" y="1214"/>
                  </a:lnTo>
                  <a:lnTo>
                    <a:pt x="2568" y="1126"/>
                  </a:lnTo>
                  <a:lnTo>
                    <a:pt x="2650" y="1040"/>
                  </a:lnTo>
                  <a:lnTo>
                    <a:pt x="2734" y="955"/>
                  </a:lnTo>
                  <a:lnTo>
                    <a:pt x="2816" y="873"/>
                  </a:lnTo>
                  <a:lnTo>
                    <a:pt x="2899" y="791"/>
                  </a:lnTo>
                  <a:lnTo>
                    <a:pt x="2980" y="714"/>
                  </a:lnTo>
                  <a:lnTo>
                    <a:pt x="3060" y="639"/>
                  </a:lnTo>
                  <a:lnTo>
                    <a:pt x="475" y="639"/>
                  </a:lnTo>
                  <a:close/>
                  <a:moveTo>
                    <a:pt x="4010" y="0"/>
                  </a:moveTo>
                  <a:lnTo>
                    <a:pt x="4026" y="2"/>
                  </a:lnTo>
                  <a:lnTo>
                    <a:pt x="4037" y="6"/>
                  </a:lnTo>
                  <a:lnTo>
                    <a:pt x="4046" y="12"/>
                  </a:lnTo>
                  <a:lnTo>
                    <a:pt x="4052" y="20"/>
                  </a:lnTo>
                  <a:lnTo>
                    <a:pt x="4056" y="28"/>
                  </a:lnTo>
                  <a:lnTo>
                    <a:pt x="4057" y="38"/>
                  </a:lnTo>
                  <a:lnTo>
                    <a:pt x="4056" y="49"/>
                  </a:lnTo>
                  <a:lnTo>
                    <a:pt x="4053" y="59"/>
                  </a:lnTo>
                  <a:lnTo>
                    <a:pt x="4050" y="70"/>
                  </a:lnTo>
                  <a:lnTo>
                    <a:pt x="4045" y="81"/>
                  </a:lnTo>
                  <a:lnTo>
                    <a:pt x="4039" y="92"/>
                  </a:lnTo>
                  <a:lnTo>
                    <a:pt x="4034" y="102"/>
                  </a:lnTo>
                  <a:lnTo>
                    <a:pt x="4028" y="112"/>
                  </a:lnTo>
                  <a:lnTo>
                    <a:pt x="4023" y="121"/>
                  </a:lnTo>
                  <a:lnTo>
                    <a:pt x="4018" y="127"/>
                  </a:lnTo>
                  <a:lnTo>
                    <a:pt x="4014" y="132"/>
                  </a:lnTo>
                  <a:lnTo>
                    <a:pt x="4012" y="135"/>
                  </a:lnTo>
                  <a:lnTo>
                    <a:pt x="4010" y="137"/>
                  </a:lnTo>
                  <a:lnTo>
                    <a:pt x="3897" y="219"/>
                  </a:lnTo>
                  <a:lnTo>
                    <a:pt x="3789" y="303"/>
                  </a:lnTo>
                  <a:lnTo>
                    <a:pt x="3789" y="3952"/>
                  </a:lnTo>
                  <a:lnTo>
                    <a:pt x="0" y="3952"/>
                  </a:lnTo>
                  <a:lnTo>
                    <a:pt x="0" y="170"/>
                  </a:lnTo>
                  <a:lnTo>
                    <a:pt x="3615" y="170"/>
                  </a:lnTo>
                  <a:lnTo>
                    <a:pt x="3658" y="140"/>
                  </a:lnTo>
                  <a:lnTo>
                    <a:pt x="3698" y="113"/>
                  </a:lnTo>
                  <a:lnTo>
                    <a:pt x="3735" y="90"/>
                  </a:lnTo>
                  <a:lnTo>
                    <a:pt x="3768" y="71"/>
                  </a:lnTo>
                  <a:lnTo>
                    <a:pt x="3799" y="55"/>
                  </a:lnTo>
                  <a:lnTo>
                    <a:pt x="3824" y="44"/>
                  </a:lnTo>
                  <a:lnTo>
                    <a:pt x="3869" y="28"/>
                  </a:lnTo>
                  <a:lnTo>
                    <a:pt x="3907" y="17"/>
                  </a:lnTo>
                  <a:lnTo>
                    <a:pt x="3939" y="9"/>
                  </a:lnTo>
                  <a:lnTo>
                    <a:pt x="3967" y="2"/>
                  </a:lnTo>
                  <a:lnTo>
                    <a:pt x="3991" y="0"/>
                  </a:lnTo>
                  <a:lnTo>
                    <a:pt x="401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2385" rIns="68580" bIns="32385"/>
            <a:lstStyle/>
            <a:p>
              <a:endParaRPr lang="zh-CN" altLang="en-US"/>
            </a:p>
          </p:txBody>
        </p:sp>
      </p:grpSp>
      <p:grpSp>
        <p:nvGrpSpPr>
          <p:cNvPr id="5" name="组合 4"/>
          <p:cNvGrpSpPr/>
          <p:nvPr/>
        </p:nvGrpSpPr>
        <p:grpSpPr>
          <a:xfrm>
            <a:off x="-15875" y="3216275"/>
            <a:ext cx="9159875" cy="514350"/>
            <a:chOff x="-15875" y="3216275"/>
            <a:chExt cx="9159875" cy="514350"/>
          </a:xfrm>
        </p:grpSpPr>
        <p:sp>
          <p:nvSpPr>
            <p:cNvPr id="22" name="Rectangle 10"/>
            <p:cNvSpPr>
              <a:spLocks noChangeArrowheads="1"/>
            </p:cNvSpPr>
            <p:nvPr/>
          </p:nvSpPr>
          <p:spPr bwMode="auto">
            <a:xfrm>
              <a:off x="-15875" y="3216275"/>
              <a:ext cx="9159875" cy="514350"/>
            </a:xfrm>
            <a:prstGeom prst="rect">
              <a:avLst/>
            </a:prstGeom>
            <a:solidFill>
              <a:srgbClr val="3BBEB4"/>
            </a:solidFill>
            <a:ln>
              <a:noFill/>
            </a:ln>
            <a:effectLst/>
            <a:extLst/>
          </p:spPr>
          <p:txBody>
            <a:bodyPr lIns="1511935" tIns="32385" rIns="68580" bIns="32385" anchor="ctr"/>
            <a:lstStyle/>
            <a:p>
              <a:pPr>
                <a:defRPr/>
              </a:pPr>
              <a:r>
                <a:rPr lang="zh-CN" altLang="en-US" dirty="0">
                  <a:solidFill>
                    <a:srgbClr val="FFFFFF"/>
                  </a:solidFill>
                  <a:effectLst>
                    <a:outerShdw blurRad="38100" dist="38100" dir="2700000" algn="tl">
                      <a:srgbClr val="000000"/>
                    </a:outerShdw>
                  </a:effectLst>
                  <a:latin typeface="Times New Roman" pitchFamily="18" charset="0"/>
                  <a:ea typeface="楷体" pitchFamily="49" charset="-122"/>
                  <a:sym typeface="Segoe UI" panose="020B0502040204020203" pitchFamily="34" charset="0"/>
                </a:rPr>
                <a:t>研究了协同学习算法在中文微博情感极性分类中的应用</a:t>
              </a:r>
            </a:p>
          </p:txBody>
        </p:sp>
        <p:sp>
          <p:nvSpPr>
            <p:cNvPr id="23" name="Freeform 6"/>
            <p:cNvSpPr>
              <a:spLocks noEditPoints="1"/>
            </p:cNvSpPr>
            <p:nvPr/>
          </p:nvSpPr>
          <p:spPr bwMode="auto">
            <a:xfrm>
              <a:off x="882650" y="3287713"/>
              <a:ext cx="358775" cy="371475"/>
            </a:xfrm>
            <a:custGeom>
              <a:avLst/>
              <a:gdLst>
                <a:gd name="T0" fmla="*/ 2147483647 w 4057"/>
                <a:gd name="T1" fmla="*/ 2147483647 h 3952"/>
                <a:gd name="T2" fmla="*/ 2147483647 w 4057"/>
                <a:gd name="T3" fmla="*/ 2147483647 h 3952"/>
                <a:gd name="T4" fmla="*/ 2147483647 w 4057"/>
                <a:gd name="T5" fmla="*/ 2147483647 h 3952"/>
                <a:gd name="T6" fmla="*/ 2147483647 w 4057"/>
                <a:gd name="T7" fmla="*/ 2147483647 h 3952"/>
                <a:gd name="T8" fmla="*/ 2147483647 w 4057"/>
                <a:gd name="T9" fmla="*/ 2147483647 h 3952"/>
                <a:gd name="T10" fmla="*/ 2147483647 w 4057"/>
                <a:gd name="T11" fmla="*/ 2147483647 h 3952"/>
                <a:gd name="T12" fmla="*/ 2147483647 w 4057"/>
                <a:gd name="T13" fmla="*/ 2147483647 h 3952"/>
                <a:gd name="T14" fmla="*/ 2147483647 w 4057"/>
                <a:gd name="T15" fmla="*/ 2147483647 h 3952"/>
                <a:gd name="T16" fmla="*/ 2147483647 w 4057"/>
                <a:gd name="T17" fmla="*/ 2147483647 h 3952"/>
                <a:gd name="T18" fmla="*/ 2147483647 w 4057"/>
                <a:gd name="T19" fmla="*/ 2147483647 h 3952"/>
                <a:gd name="T20" fmla="*/ 2147483647 w 4057"/>
                <a:gd name="T21" fmla="*/ 2147483647 h 3952"/>
                <a:gd name="T22" fmla="*/ 2147483647 w 4057"/>
                <a:gd name="T23" fmla="*/ 2147483647 h 3952"/>
                <a:gd name="T24" fmla="*/ 2147483647 w 4057"/>
                <a:gd name="T25" fmla="*/ 2147483647 h 3952"/>
                <a:gd name="T26" fmla="*/ 2147483647 w 4057"/>
                <a:gd name="T27" fmla="*/ 2147483647 h 3952"/>
                <a:gd name="T28" fmla="*/ 2147483647 w 4057"/>
                <a:gd name="T29" fmla="*/ 2147483647 h 3952"/>
                <a:gd name="T30" fmla="*/ 2147483647 w 4057"/>
                <a:gd name="T31" fmla="*/ 2147483647 h 3952"/>
                <a:gd name="T32" fmla="*/ 2147483647 w 4057"/>
                <a:gd name="T33" fmla="*/ 2147483647 h 3952"/>
                <a:gd name="T34" fmla="*/ 2147483647 w 4057"/>
                <a:gd name="T35" fmla="*/ 2147483647 h 3952"/>
                <a:gd name="T36" fmla="*/ 2147483647 w 4057"/>
                <a:gd name="T37" fmla="*/ 2147483647 h 3952"/>
                <a:gd name="T38" fmla="*/ 2147483647 w 4057"/>
                <a:gd name="T39" fmla="*/ 2147483647 h 3952"/>
                <a:gd name="T40" fmla="*/ 2147483647 w 4057"/>
                <a:gd name="T41" fmla="*/ 2147483647 h 3952"/>
                <a:gd name="T42" fmla="*/ 2147483647 w 4057"/>
                <a:gd name="T43" fmla="*/ 2147483647 h 3952"/>
                <a:gd name="T44" fmla="*/ 2147483647 w 4057"/>
                <a:gd name="T45" fmla="*/ 2147483647 h 3952"/>
                <a:gd name="T46" fmla="*/ 2147483647 w 4057"/>
                <a:gd name="T47" fmla="*/ 2147483647 h 3952"/>
                <a:gd name="T48" fmla="*/ 2147483647 w 4057"/>
                <a:gd name="T49" fmla="*/ 2147483647 h 3952"/>
                <a:gd name="T50" fmla="*/ 2147483647 w 4057"/>
                <a:gd name="T51" fmla="*/ 2147483647 h 3952"/>
                <a:gd name="T52" fmla="*/ 2147483647 w 4057"/>
                <a:gd name="T53" fmla="*/ 2147483647 h 3952"/>
                <a:gd name="T54" fmla="*/ 2147483647 w 4057"/>
                <a:gd name="T55" fmla="*/ 2147483647 h 3952"/>
                <a:gd name="T56" fmla="*/ 2147483647 w 4057"/>
                <a:gd name="T57" fmla="*/ 2147483647 h 3952"/>
                <a:gd name="T58" fmla="*/ 2147483647 w 4057"/>
                <a:gd name="T59" fmla="*/ 2147483647 h 3952"/>
                <a:gd name="T60" fmla="*/ 2147483647 w 4057"/>
                <a:gd name="T61" fmla="*/ 2147483647 h 3952"/>
                <a:gd name="T62" fmla="*/ 2147483647 w 4057"/>
                <a:gd name="T63" fmla="*/ 2147483647 h 3952"/>
                <a:gd name="T64" fmla="*/ 2147483647 w 4057"/>
                <a:gd name="T65" fmla="*/ 2147483647 h 3952"/>
                <a:gd name="T66" fmla="*/ 2147483647 w 4057"/>
                <a:gd name="T67" fmla="*/ 2147483647 h 3952"/>
                <a:gd name="T68" fmla="*/ 2147483647 w 4057"/>
                <a:gd name="T69" fmla="*/ 2147483647 h 3952"/>
                <a:gd name="T70" fmla="*/ 2147483647 w 4057"/>
                <a:gd name="T71" fmla="*/ 2147483647 h 3952"/>
                <a:gd name="T72" fmla="*/ 2147483647 w 4057"/>
                <a:gd name="T73" fmla="*/ 2147483647 h 3952"/>
                <a:gd name="T74" fmla="*/ 2147483647 w 4057"/>
                <a:gd name="T75" fmla="*/ 2147483647 h 3952"/>
                <a:gd name="T76" fmla="*/ 2147483647 w 4057"/>
                <a:gd name="T77" fmla="*/ 2147483647 h 3952"/>
                <a:gd name="T78" fmla="*/ 2147483647 w 4057"/>
                <a:gd name="T79" fmla="*/ 2147483647 h 3952"/>
                <a:gd name="T80" fmla="*/ 2147483647 w 4057"/>
                <a:gd name="T81" fmla="*/ 2147483647 h 3952"/>
                <a:gd name="T82" fmla="*/ 2147483647 w 4057"/>
                <a:gd name="T83" fmla="*/ 2147483647 h 3952"/>
                <a:gd name="T84" fmla="*/ 2147483647 w 4057"/>
                <a:gd name="T85" fmla="*/ 2147483647 h 3952"/>
                <a:gd name="T86" fmla="*/ 2147483647 w 4057"/>
                <a:gd name="T87" fmla="*/ 2147483647 h 3952"/>
                <a:gd name="T88" fmla="*/ 2147483647 w 4057"/>
                <a:gd name="T89" fmla="*/ 2147483647 h 3952"/>
                <a:gd name="T90" fmla="*/ 2147483647 w 4057"/>
                <a:gd name="T91" fmla="*/ 2147483647 h 3952"/>
                <a:gd name="T92" fmla="*/ 2147483647 w 4057"/>
                <a:gd name="T93" fmla="*/ 2147483647 h 3952"/>
                <a:gd name="T94" fmla="*/ 2147483647 w 4057"/>
                <a:gd name="T95" fmla="*/ 2147483647 h 3952"/>
                <a:gd name="T96" fmla="*/ 2147483647 w 4057"/>
                <a:gd name="T97" fmla="*/ 2147483647 h 3952"/>
                <a:gd name="T98" fmla="*/ 2147483647 w 4057"/>
                <a:gd name="T99" fmla="*/ 2147483647 h 3952"/>
                <a:gd name="T100" fmla="*/ 2147483647 w 4057"/>
                <a:gd name="T101" fmla="*/ 2147483647 h 3952"/>
                <a:gd name="T102" fmla="*/ 2147483647 w 4057"/>
                <a:gd name="T103" fmla="*/ 2147483647 h 3952"/>
                <a:gd name="T104" fmla="*/ 2147483647 w 4057"/>
                <a:gd name="T105" fmla="*/ 2147483647 h 3952"/>
                <a:gd name="T106" fmla="*/ 2147483647 w 4057"/>
                <a:gd name="T107" fmla="*/ 2147483647 h 3952"/>
                <a:gd name="T108" fmla="*/ 2147483647 w 4057"/>
                <a:gd name="T109" fmla="*/ 2147483647 h 3952"/>
                <a:gd name="T110" fmla="*/ 2147483647 w 4057"/>
                <a:gd name="T111" fmla="*/ 2147483647 h 3952"/>
                <a:gd name="T112" fmla="*/ 2147483647 w 4057"/>
                <a:gd name="T113" fmla="*/ 2147483647 h 3952"/>
                <a:gd name="T114" fmla="*/ 2147483647 w 4057"/>
                <a:gd name="T115" fmla="*/ 2147483647 h 3952"/>
                <a:gd name="T116" fmla="*/ 0 w 4057"/>
                <a:gd name="T117" fmla="*/ 2147483647 h 3952"/>
                <a:gd name="T118" fmla="*/ 2147483647 w 4057"/>
                <a:gd name="T119" fmla="*/ 2147483647 h 3952"/>
                <a:gd name="T120" fmla="*/ 2147483647 w 4057"/>
                <a:gd name="T121" fmla="*/ 2147483647 h 3952"/>
                <a:gd name="T122" fmla="*/ 2147483647 w 4057"/>
                <a:gd name="T123" fmla="*/ 2147483647 h 3952"/>
                <a:gd name="T124" fmla="*/ 2147483647 w 4057"/>
                <a:gd name="T125" fmla="*/ 0 h 39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057"/>
                <a:gd name="T190" fmla="*/ 0 h 3952"/>
                <a:gd name="T191" fmla="*/ 4057 w 4057"/>
                <a:gd name="T192" fmla="*/ 3952 h 39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057" h="3952">
                  <a:moveTo>
                    <a:pt x="475" y="639"/>
                  </a:moveTo>
                  <a:lnTo>
                    <a:pt x="475" y="3511"/>
                  </a:lnTo>
                  <a:lnTo>
                    <a:pt x="3359" y="3511"/>
                  </a:lnTo>
                  <a:lnTo>
                    <a:pt x="3359" y="676"/>
                  </a:lnTo>
                  <a:lnTo>
                    <a:pt x="3261" y="772"/>
                  </a:lnTo>
                  <a:lnTo>
                    <a:pt x="3166" y="869"/>
                  </a:lnTo>
                  <a:lnTo>
                    <a:pt x="3074" y="966"/>
                  </a:lnTo>
                  <a:lnTo>
                    <a:pt x="2986" y="1063"/>
                  </a:lnTo>
                  <a:lnTo>
                    <a:pt x="2901" y="1161"/>
                  </a:lnTo>
                  <a:lnTo>
                    <a:pt x="2821" y="1258"/>
                  </a:lnTo>
                  <a:lnTo>
                    <a:pt x="2744" y="1354"/>
                  </a:lnTo>
                  <a:lnTo>
                    <a:pt x="2669" y="1450"/>
                  </a:lnTo>
                  <a:lnTo>
                    <a:pt x="2598" y="1543"/>
                  </a:lnTo>
                  <a:lnTo>
                    <a:pt x="2531" y="1637"/>
                  </a:lnTo>
                  <a:lnTo>
                    <a:pt x="2467" y="1729"/>
                  </a:lnTo>
                  <a:lnTo>
                    <a:pt x="2405" y="1819"/>
                  </a:lnTo>
                  <a:lnTo>
                    <a:pt x="2349" y="1906"/>
                  </a:lnTo>
                  <a:lnTo>
                    <a:pt x="2293" y="1993"/>
                  </a:lnTo>
                  <a:lnTo>
                    <a:pt x="2243" y="2075"/>
                  </a:lnTo>
                  <a:lnTo>
                    <a:pt x="2195" y="2156"/>
                  </a:lnTo>
                  <a:lnTo>
                    <a:pt x="2149" y="2234"/>
                  </a:lnTo>
                  <a:lnTo>
                    <a:pt x="2107" y="2308"/>
                  </a:lnTo>
                  <a:lnTo>
                    <a:pt x="2069" y="2378"/>
                  </a:lnTo>
                  <a:lnTo>
                    <a:pt x="2033" y="2446"/>
                  </a:lnTo>
                  <a:lnTo>
                    <a:pt x="2000" y="2508"/>
                  </a:lnTo>
                  <a:lnTo>
                    <a:pt x="1971" y="2567"/>
                  </a:lnTo>
                  <a:lnTo>
                    <a:pt x="1944" y="2622"/>
                  </a:lnTo>
                  <a:lnTo>
                    <a:pt x="1920" y="2671"/>
                  </a:lnTo>
                  <a:lnTo>
                    <a:pt x="1899" y="2716"/>
                  </a:lnTo>
                  <a:lnTo>
                    <a:pt x="1882" y="2756"/>
                  </a:lnTo>
                  <a:lnTo>
                    <a:pt x="1866" y="2789"/>
                  </a:lnTo>
                  <a:lnTo>
                    <a:pt x="1854" y="2818"/>
                  </a:lnTo>
                  <a:lnTo>
                    <a:pt x="1844" y="2841"/>
                  </a:lnTo>
                  <a:lnTo>
                    <a:pt x="1838" y="2857"/>
                  </a:lnTo>
                  <a:lnTo>
                    <a:pt x="1834" y="2866"/>
                  </a:lnTo>
                  <a:lnTo>
                    <a:pt x="1833" y="2870"/>
                  </a:lnTo>
                  <a:lnTo>
                    <a:pt x="1800" y="2921"/>
                  </a:lnTo>
                  <a:lnTo>
                    <a:pt x="1766" y="2966"/>
                  </a:lnTo>
                  <a:lnTo>
                    <a:pt x="1733" y="3007"/>
                  </a:lnTo>
                  <a:lnTo>
                    <a:pt x="1701" y="3042"/>
                  </a:lnTo>
                  <a:lnTo>
                    <a:pt x="1669" y="3073"/>
                  </a:lnTo>
                  <a:lnTo>
                    <a:pt x="1640" y="3100"/>
                  </a:lnTo>
                  <a:lnTo>
                    <a:pt x="1612" y="3122"/>
                  </a:lnTo>
                  <a:lnTo>
                    <a:pt x="1588" y="3141"/>
                  </a:lnTo>
                  <a:lnTo>
                    <a:pt x="1566" y="3156"/>
                  </a:lnTo>
                  <a:lnTo>
                    <a:pt x="1548" y="3166"/>
                  </a:lnTo>
                  <a:lnTo>
                    <a:pt x="1535" y="3173"/>
                  </a:lnTo>
                  <a:lnTo>
                    <a:pt x="1526" y="3178"/>
                  </a:lnTo>
                  <a:lnTo>
                    <a:pt x="1524" y="3179"/>
                  </a:lnTo>
                  <a:lnTo>
                    <a:pt x="1486" y="3191"/>
                  </a:lnTo>
                  <a:lnTo>
                    <a:pt x="1454" y="3200"/>
                  </a:lnTo>
                  <a:lnTo>
                    <a:pt x="1427" y="3207"/>
                  </a:lnTo>
                  <a:lnTo>
                    <a:pt x="1404" y="3211"/>
                  </a:lnTo>
                  <a:lnTo>
                    <a:pt x="1386" y="3214"/>
                  </a:lnTo>
                  <a:lnTo>
                    <a:pt x="1372" y="3214"/>
                  </a:lnTo>
                  <a:lnTo>
                    <a:pt x="1361" y="3212"/>
                  </a:lnTo>
                  <a:lnTo>
                    <a:pt x="1354" y="3210"/>
                  </a:lnTo>
                  <a:lnTo>
                    <a:pt x="1349" y="3206"/>
                  </a:lnTo>
                  <a:lnTo>
                    <a:pt x="1347" y="3202"/>
                  </a:lnTo>
                  <a:lnTo>
                    <a:pt x="1347" y="3198"/>
                  </a:lnTo>
                  <a:lnTo>
                    <a:pt x="1347" y="3194"/>
                  </a:lnTo>
                  <a:lnTo>
                    <a:pt x="1348" y="3189"/>
                  </a:lnTo>
                  <a:lnTo>
                    <a:pt x="1349" y="3185"/>
                  </a:lnTo>
                  <a:lnTo>
                    <a:pt x="1352" y="3182"/>
                  </a:lnTo>
                  <a:lnTo>
                    <a:pt x="1353" y="3180"/>
                  </a:lnTo>
                  <a:lnTo>
                    <a:pt x="1354" y="3179"/>
                  </a:lnTo>
                  <a:lnTo>
                    <a:pt x="1313" y="3052"/>
                  </a:lnTo>
                  <a:lnTo>
                    <a:pt x="1274" y="2934"/>
                  </a:lnTo>
                  <a:lnTo>
                    <a:pt x="1235" y="2825"/>
                  </a:lnTo>
                  <a:lnTo>
                    <a:pt x="1196" y="2724"/>
                  </a:lnTo>
                  <a:lnTo>
                    <a:pt x="1157" y="2631"/>
                  </a:lnTo>
                  <a:lnTo>
                    <a:pt x="1119" y="2548"/>
                  </a:lnTo>
                  <a:lnTo>
                    <a:pt x="1081" y="2471"/>
                  </a:lnTo>
                  <a:lnTo>
                    <a:pt x="1044" y="2401"/>
                  </a:lnTo>
                  <a:lnTo>
                    <a:pt x="1007" y="2338"/>
                  </a:lnTo>
                  <a:lnTo>
                    <a:pt x="972" y="2282"/>
                  </a:lnTo>
                  <a:lnTo>
                    <a:pt x="938" y="2231"/>
                  </a:lnTo>
                  <a:lnTo>
                    <a:pt x="905" y="2187"/>
                  </a:lnTo>
                  <a:lnTo>
                    <a:pt x="873" y="2149"/>
                  </a:lnTo>
                  <a:lnTo>
                    <a:pt x="842" y="2114"/>
                  </a:lnTo>
                  <a:lnTo>
                    <a:pt x="814" y="2085"/>
                  </a:lnTo>
                  <a:lnTo>
                    <a:pt x="787" y="2060"/>
                  </a:lnTo>
                  <a:lnTo>
                    <a:pt x="761" y="2039"/>
                  </a:lnTo>
                  <a:lnTo>
                    <a:pt x="737" y="2022"/>
                  </a:lnTo>
                  <a:lnTo>
                    <a:pt x="715" y="2009"/>
                  </a:lnTo>
                  <a:lnTo>
                    <a:pt x="695" y="1998"/>
                  </a:lnTo>
                  <a:lnTo>
                    <a:pt x="678" y="1990"/>
                  </a:lnTo>
                  <a:lnTo>
                    <a:pt x="663" y="1984"/>
                  </a:lnTo>
                  <a:lnTo>
                    <a:pt x="651" y="1979"/>
                  </a:lnTo>
                  <a:lnTo>
                    <a:pt x="641" y="1977"/>
                  </a:lnTo>
                  <a:lnTo>
                    <a:pt x="634" y="1974"/>
                  </a:lnTo>
                  <a:lnTo>
                    <a:pt x="629" y="1974"/>
                  </a:lnTo>
                  <a:lnTo>
                    <a:pt x="628" y="1974"/>
                  </a:lnTo>
                  <a:lnTo>
                    <a:pt x="671" y="1916"/>
                  </a:lnTo>
                  <a:lnTo>
                    <a:pt x="714" y="1867"/>
                  </a:lnTo>
                  <a:lnTo>
                    <a:pt x="756" y="1825"/>
                  </a:lnTo>
                  <a:lnTo>
                    <a:pt x="796" y="1792"/>
                  </a:lnTo>
                  <a:lnTo>
                    <a:pt x="836" y="1766"/>
                  </a:lnTo>
                  <a:lnTo>
                    <a:pt x="875" y="1746"/>
                  </a:lnTo>
                  <a:lnTo>
                    <a:pt x="913" y="1734"/>
                  </a:lnTo>
                  <a:lnTo>
                    <a:pt x="950" y="1728"/>
                  </a:lnTo>
                  <a:lnTo>
                    <a:pt x="987" y="1728"/>
                  </a:lnTo>
                  <a:lnTo>
                    <a:pt x="1022" y="1733"/>
                  </a:lnTo>
                  <a:lnTo>
                    <a:pt x="1056" y="1743"/>
                  </a:lnTo>
                  <a:lnTo>
                    <a:pt x="1089" y="1758"/>
                  </a:lnTo>
                  <a:lnTo>
                    <a:pt x="1121" y="1777"/>
                  </a:lnTo>
                  <a:lnTo>
                    <a:pt x="1152" y="1799"/>
                  </a:lnTo>
                  <a:lnTo>
                    <a:pt x="1183" y="1826"/>
                  </a:lnTo>
                  <a:lnTo>
                    <a:pt x="1211" y="1855"/>
                  </a:lnTo>
                  <a:lnTo>
                    <a:pt x="1238" y="1888"/>
                  </a:lnTo>
                  <a:lnTo>
                    <a:pt x="1265" y="1922"/>
                  </a:lnTo>
                  <a:lnTo>
                    <a:pt x="1291" y="1958"/>
                  </a:lnTo>
                  <a:lnTo>
                    <a:pt x="1315" y="1996"/>
                  </a:lnTo>
                  <a:lnTo>
                    <a:pt x="1338" y="2034"/>
                  </a:lnTo>
                  <a:lnTo>
                    <a:pt x="1360" y="2075"/>
                  </a:lnTo>
                  <a:lnTo>
                    <a:pt x="1380" y="2114"/>
                  </a:lnTo>
                  <a:lnTo>
                    <a:pt x="1400" y="2154"/>
                  </a:lnTo>
                  <a:lnTo>
                    <a:pt x="1417" y="2193"/>
                  </a:lnTo>
                  <a:lnTo>
                    <a:pt x="1434" y="2233"/>
                  </a:lnTo>
                  <a:lnTo>
                    <a:pt x="1449" y="2270"/>
                  </a:lnTo>
                  <a:lnTo>
                    <a:pt x="1462" y="2305"/>
                  </a:lnTo>
                  <a:lnTo>
                    <a:pt x="1476" y="2338"/>
                  </a:lnTo>
                  <a:lnTo>
                    <a:pt x="1487" y="2369"/>
                  </a:lnTo>
                  <a:lnTo>
                    <a:pt x="1496" y="2398"/>
                  </a:lnTo>
                  <a:lnTo>
                    <a:pt x="1504" y="2422"/>
                  </a:lnTo>
                  <a:lnTo>
                    <a:pt x="1512" y="2443"/>
                  </a:lnTo>
                  <a:lnTo>
                    <a:pt x="1516" y="2460"/>
                  </a:lnTo>
                  <a:lnTo>
                    <a:pt x="1520" y="2474"/>
                  </a:lnTo>
                  <a:lnTo>
                    <a:pt x="1523" y="2481"/>
                  </a:lnTo>
                  <a:lnTo>
                    <a:pt x="1524" y="2484"/>
                  </a:lnTo>
                  <a:lnTo>
                    <a:pt x="1560" y="2412"/>
                  </a:lnTo>
                  <a:lnTo>
                    <a:pt x="1601" y="2336"/>
                  </a:lnTo>
                  <a:lnTo>
                    <a:pt x="1648" y="2258"/>
                  </a:lnTo>
                  <a:lnTo>
                    <a:pt x="1700" y="2178"/>
                  </a:lnTo>
                  <a:lnTo>
                    <a:pt x="1755" y="2095"/>
                  </a:lnTo>
                  <a:lnTo>
                    <a:pt x="1816" y="2011"/>
                  </a:lnTo>
                  <a:lnTo>
                    <a:pt x="1880" y="1925"/>
                  </a:lnTo>
                  <a:lnTo>
                    <a:pt x="1946" y="1838"/>
                  </a:lnTo>
                  <a:lnTo>
                    <a:pt x="2016" y="1749"/>
                  </a:lnTo>
                  <a:lnTo>
                    <a:pt x="2090" y="1659"/>
                  </a:lnTo>
                  <a:lnTo>
                    <a:pt x="2165" y="1569"/>
                  </a:lnTo>
                  <a:lnTo>
                    <a:pt x="2243" y="1481"/>
                  </a:lnTo>
                  <a:lnTo>
                    <a:pt x="2323" y="1391"/>
                  </a:lnTo>
                  <a:lnTo>
                    <a:pt x="2403" y="1301"/>
                  </a:lnTo>
                  <a:lnTo>
                    <a:pt x="2485" y="1214"/>
                  </a:lnTo>
                  <a:lnTo>
                    <a:pt x="2568" y="1126"/>
                  </a:lnTo>
                  <a:lnTo>
                    <a:pt x="2650" y="1040"/>
                  </a:lnTo>
                  <a:lnTo>
                    <a:pt x="2734" y="955"/>
                  </a:lnTo>
                  <a:lnTo>
                    <a:pt x="2816" y="873"/>
                  </a:lnTo>
                  <a:lnTo>
                    <a:pt x="2899" y="791"/>
                  </a:lnTo>
                  <a:lnTo>
                    <a:pt x="2980" y="714"/>
                  </a:lnTo>
                  <a:lnTo>
                    <a:pt x="3060" y="639"/>
                  </a:lnTo>
                  <a:lnTo>
                    <a:pt x="475" y="639"/>
                  </a:lnTo>
                  <a:close/>
                  <a:moveTo>
                    <a:pt x="4010" y="0"/>
                  </a:moveTo>
                  <a:lnTo>
                    <a:pt x="4026" y="2"/>
                  </a:lnTo>
                  <a:lnTo>
                    <a:pt x="4037" y="6"/>
                  </a:lnTo>
                  <a:lnTo>
                    <a:pt x="4046" y="12"/>
                  </a:lnTo>
                  <a:lnTo>
                    <a:pt x="4052" y="20"/>
                  </a:lnTo>
                  <a:lnTo>
                    <a:pt x="4056" y="28"/>
                  </a:lnTo>
                  <a:lnTo>
                    <a:pt x="4057" y="38"/>
                  </a:lnTo>
                  <a:lnTo>
                    <a:pt x="4056" y="49"/>
                  </a:lnTo>
                  <a:lnTo>
                    <a:pt x="4053" y="59"/>
                  </a:lnTo>
                  <a:lnTo>
                    <a:pt x="4050" y="70"/>
                  </a:lnTo>
                  <a:lnTo>
                    <a:pt x="4045" y="81"/>
                  </a:lnTo>
                  <a:lnTo>
                    <a:pt x="4039" y="92"/>
                  </a:lnTo>
                  <a:lnTo>
                    <a:pt x="4034" y="102"/>
                  </a:lnTo>
                  <a:lnTo>
                    <a:pt x="4028" y="112"/>
                  </a:lnTo>
                  <a:lnTo>
                    <a:pt x="4023" y="121"/>
                  </a:lnTo>
                  <a:lnTo>
                    <a:pt x="4018" y="127"/>
                  </a:lnTo>
                  <a:lnTo>
                    <a:pt x="4014" y="132"/>
                  </a:lnTo>
                  <a:lnTo>
                    <a:pt x="4012" y="135"/>
                  </a:lnTo>
                  <a:lnTo>
                    <a:pt x="4010" y="137"/>
                  </a:lnTo>
                  <a:lnTo>
                    <a:pt x="3897" y="219"/>
                  </a:lnTo>
                  <a:lnTo>
                    <a:pt x="3789" y="303"/>
                  </a:lnTo>
                  <a:lnTo>
                    <a:pt x="3789" y="3952"/>
                  </a:lnTo>
                  <a:lnTo>
                    <a:pt x="0" y="3952"/>
                  </a:lnTo>
                  <a:lnTo>
                    <a:pt x="0" y="170"/>
                  </a:lnTo>
                  <a:lnTo>
                    <a:pt x="3615" y="170"/>
                  </a:lnTo>
                  <a:lnTo>
                    <a:pt x="3658" y="140"/>
                  </a:lnTo>
                  <a:lnTo>
                    <a:pt x="3698" y="113"/>
                  </a:lnTo>
                  <a:lnTo>
                    <a:pt x="3735" y="90"/>
                  </a:lnTo>
                  <a:lnTo>
                    <a:pt x="3768" y="71"/>
                  </a:lnTo>
                  <a:lnTo>
                    <a:pt x="3799" y="55"/>
                  </a:lnTo>
                  <a:lnTo>
                    <a:pt x="3824" y="44"/>
                  </a:lnTo>
                  <a:lnTo>
                    <a:pt x="3869" y="28"/>
                  </a:lnTo>
                  <a:lnTo>
                    <a:pt x="3907" y="17"/>
                  </a:lnTo>
                  <a:lnTo>
                    <a:pt x="3939" y="9"/>
                  </a:lnTo>
                  <a:lnTo>
                    <a:pt x="3967" y="2"/>
                  </a:lnTo>
                  <a:lnTo>
                    <a:pt x="3991" y="0"/>
                  </a:lnTo>
                  <a:lnTo>
                    <a:pt x="401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2385" rIns="68580" bIns="32385"/>
            <a:lstStyle/>
            <a:p>
              <a:endParaRPr lang="zh-CN" altLang="en-US"/>
            </a:p>
          </p:txBody>
        </p:sp>
      </p:grpSp>
      <p:sp>
        <p:nvSpPr>
          <p:cNvPr id="24" name="Text Box 6"/>
          <p:cNvSpPr txBox="1">
            <a:spLocks noChangeArrowheads="1"/>
          </p:cNvSpPr>
          <p:nvPr/>
        </p:nvSpPr>
        <p:spPr bwMode="auto">
          <a:xfrm>
            <a:off x="212725" y="4035425"/>
            <a:ext cx="5903913" cy="400050"/>
          </a:xfrm>
          <a:prstGeom prst="rect">
            <a:avLst/>
          </a:prstGeom>
          <a:noFill/>
          <a:ln>
            <a:noFill/>
          </a:ln>
          <a:effectLs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solidFill>
                  <a:srgbClr val="0D0D0D"/>
                </a:solidFill>
                <a:latin typeface="Times New Roman" panose="02020603050405020304" pitchFamily="18" charset="0"/>
                <a:ea typeface="楷体" panose="02010609060101010101" pitchFamily="49" charset="-122"/>
              </a:rPr>
              <a:t>未来展望：</a:t>
            </a:r>
          </a:p>
        </p:txBody>
      </p:sp>
      <p:grpSp>
        <p:nvGrpSpPr>
          <p:cNvPr id="6" name="组合 5"/>
          <p:cNvGrpSpPr/>
          <p:nvPr/>
        </p:nvGrpSpPr>
        <p:grpSpPr>
          <a:xfrm>
            <a:off x="-15875" y="4594225"/>
            <a:ext cx="9159875" cy="514350"/>
            <a:chOff x="-15875" y="4594225"/>
            <a:chExt cx="9159875" cy="514350"/>
          </a:xfrm>
        </p:grpSpPr>
        <p:sp>
          <p:nvSpPr>
            <p:cNvPr id="25" name="Rectangle 10"/>
            <p:cNvSpPr>
              <a:spLocks noChangeArrowheads="1"/>
            </p:cNvSpPr>
            <p:nvPr/>
          </p:nvSpPr>
          <p:spPr bwMode="auto">
            <a:xfrm>
              <a:off x="-15875" y="4594225"/>
              <a:ext cx="9159875" cy="514350"/>
            </a:xfrm>
            <a:prstGeom prst="rect">
              <a:avLst/>
            </a:prstGeom>
            <a:solidFill>
              <a:srgbClr val="3BBEB4"/>
            </a:solidFill>
            <a:ln>
              <a:noFill/>
            </a:ln>
            <a:effectLst/>
            <a:extLst/>
          </p:spPr>
          <p:txBody>
            <a:bodyPr lIns="1511935" tIns="32385" rIns="68580" bIns="32385"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dirty="0">
                  <a:solidFill>
                    <a:srgbClr val="FFFFFF"/>
                  </a:solidFill>
                  <a:effectLst>
                    <a:outerShdw blurRad="38100" dist="38100" dir="2700000" algn="tl">
                      <a:srgbClr val="000000"/>
                    </a:outerShdw>
                  </a:effectLst>
                  <a:latin typeface="Times New Roman" panose="02020603050405020304" pitchFamily="18" charset="0"/>
                  <a:ea typeface="楷体" panose="02010609060101010101" pitchFamily="49" charset="-122"/>
                  <a:sym typeface="Segoe UI" panose="020B0502040204020203" pitchFamily="34" charset="0"/>
                </a:rPr>
                <a:t>主动学习和协同学习模型的训练时间优化。</a:t>
              </a:r>
            </a:p>
          </p:txBody>
        </p:sp>
        <p:pic>
          <p:nvPicPr>
            <p:cNvPr id="27" name="Picture 8" descr="20131016010900826_easyicon_net_256"/>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l="27165" t="23228" r="26378" b="17717"/>
            <a:stretch>
              <a:fillRect/>
            </a:stretch>
          </p:blipFill>
          <p:spPr bwMode="auto">
            <a:xfrm>
              <a:off x="939800" y="4687888"/>
              <a:ext cx="292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组合 31"/>
          <p:cNvGrpSpPr/>
          <p:nvPr/>
        </p:nvGrpSpPr>
        <p:grpSpPr>
          <a:xfrm>
            <a:off x="0" y="5241925"/>
            <a:ext cx="9159875" cy="514350"/>
            <a:chOff x="0" y="5241925"/>
            <a:chExt cx="9159875" cy="514350"/>
          </a:xfrm>
        </p:grpSpPr>
        <p:sp>
          <p:nvSpPr>
            <p:cNvPr id="26" name="Rectangle 10"/>
            <p:cNvSpPr>
              <a:spLocks noChangeArrowheads="1"/>
            </p:cNvSpPr>
            <p:nvPr/>
          </p:nvSpPr>
          <p:spPr bwMode="auto">
            <a:xfrm>
              <a:off x="0" y="5241925"/>
              <a:ext cx="9159875" cy="514350"/>
            </a:xfrm>
            <a:prstGeom prst="rect">
              <a:avLst/>
            </a:prstGeom>
            <a:solidFill>
              <a:srgbClr val="8E499C"/>
            </a:solidFill>
            <a:ln>
              <a:noFill/>
            </a:ln>
            <a:effectLst/>
            <a:extLst/>
          </p:spPr>
          <p:txBody>
            <a:bodyPr lIns="1511935" tIns="32385" rIns="68580" bIns="32385" anchor="ctr"/>
            <a:lstStyle/>
            <a:p>
              <a:pPr>
                <a:defRPr/>
              </a:pPr>
              <a:r>
                <a:rPr lang="zh-CN" altLang="en-US" dirty="0">
                  <a:solidFill>
                    <a:srgbClr val="FFFFFF"/>
                  </a:solidFill>
                  <a:effectLst>
                    <a:outerShdw blurRad="38100" dist="38100" dir="2700000" algn="tl">
                      <a:srgbClr val="000000"/>
                    </a:outerShdw>
                  </a:effectLst>
                  <a:latin typeface="Times New Roman" pitchFamily="18" charset="0"/>
                  <a:ea typeface="楷体" pitchFamily="49" charset="-122"/>
                  <a:sym typeface="Segoe UI" panose="020B0502040204020203" pitchFamily="34" charset="0"/>
                </a:rPr>
                <a:t>词向量学习模型在情感分类领域的优化</a:t>
              </a:r>
            </a:p>
          </p:txBody>
        </p:sp>
        <p:pic>
          <p:nvPicPr>
            <p:cNvPr id="28" name="Picture 9" descr="20131016010900826_easyicon_net_256"/>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l="27165" t="23228" r="26378" b="17717"/>
            <a:stretch>
              <a:fillRect/>
            </a:stretch>
          </p:blipFill>
          <p:spPr bwMode="auto">
            <a:xfrm>
              <a:off x="941388" y="5316538"/>
              <a:ext cx="292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 name="Picture 10" descr="20131016010900826_easyicon_net_256"/>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l="27165" t="23228" r="26378" b="17717"/>
          <a:stretch>
            <a:fillRect/>
          </a:stretch>
        </p:blipFill>
        <p:spPr bwMode="auto">
          <a:xfrm>
            <a:off x="941388" y="5965825"/>
            <a:ext cx="292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组合 32"/>
          <p:cNvGrpSpPr/>
          <p:nvPr/>
        </p:nvGrpSpPr>
        <p:grpSpPr>
          <a:xfrm>
            <a:off x="6896" y="5972175"/>
            <a:ext cx="9159875" cy="514350"/>
            <a:chOff x="6896" y="5972175"/>
            <a:chExt cx="9159875" cy="514350"/>
          </a:xfrm>
        </p:grpSpPr>
        <p:sp>
          <p:nvSpPr>
            <p:cNvPr id="30" name="Rectangle 10"/>
            <p:cNvSpPr>
              <a:spLocks noChangeArrowheads="1"/>
            </p:cNvSpPr>
            <p:nvPr/>
          </p:nvSpPr>
          <p:spPr bwMode="auto">
            <a:xfrm>
              <a:off x="6896" y="5972175"/>
              <a:ext cx="9159875" cy="514350"/>
            </a:xfrm>
            <a:prstGeom prst="rect">
              <a:avLst/>
            </a:prstGeom>
            <a:solidFill>
              <a:srgbClr val="8E499C"/>
            </a:solidFill>
            <a:ln>
              <a:noFill/>
            </a:ln>
            <a:effectLst/>
            <a:extLst/>
          </p:spPr>
          <p:txBody>
            <a:bodyPr lIns="1511935" tIns="32385" rIns="68580" bIns="32385" anchor="ctr"/>
            <a:lstStyle/>
            <a:p>
              <a:pPr>
                <a:defRPr/>
              </a:pPr>
              <a:r>
                <a:rPr lang="zh-CN" altLang="en-US" dirty="0">
                  <a:solidFill>
                    <a:srgbClr val="FFFFFF"/>
                  </a:solidFill>
                  <a:effectLst>
                    <a:outerShdw blurRad="38100" dist="38100" dir="2700000" algn="tl">
                      <a:srgbClr val="000000"/>
                    </a:outerShdw>
                  </a:effectLst>
                  <a:latin typeface="Times New Roman" pitchFamily="18" charset="0"/>
                  <a:ea typeface="楷体" pitchFamily="49" charset="-122"/>
                  <a:sym typeface="Segoe UI" panose="020B0502040204020203" pitchFamily="34" charset="0"/>
                </a:rPr>
                <a:t>细粒度的中文微博情感极性分类</a:t>
              </a:r>
            </a:p>
          </p:txBody>
        </p:sp>
        <p:pic>
          <p:nvPicPr>
            <p:cNvPr id="31" name="Picture 9" descr="20131016010900826_easyicon_net_256"/>
            <p:cNvPicPr>
              <a:picLocks noChangeAspect="1" noChangeArrowheads="1"/>
            </p:cNvPicPr>
            <p:nvPr/>
          </p:nvPicPr>
          <p:blipFill>
            <a:blip r:embed="rId2">
              <a:lum bright="100000" contrast="-100000"/>
              <a:extLst>
                <a:ext uri="{28A0092B-C50C-407E-A947-70E740481C1C}">
                  <a14:useLocalDpi xmlns:a14="http://schemas.microsoft.com/office/drawing/2010/main" val="0"/>
                </a:ext>
              </a:extLst>
            </a:blip>
            <a:srcRect l="27165" t="23228" r="26378" b="17717"/>
            <a:stretch>
              <a:fillRect/>
            </a:stretch>
          </p:blipFill>
          <p:spPr bwMode="auto">
            <a:xfrm>
              <a:off x="939800" y="6061271"/>
              <a:ext cx="292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6885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6"/>
                                        </p:tgtEl>
                                        <p:attrNameLst>
                                          <p:attrName>ppt_x</p:attrName>
                                          <p:attrName>ppt_y</p:attrName>
                                        </p:attrNameLst>
                                      </p:cBhvr>
                                    </p:animMotion>
                                    <p:animRot by="1500000">
                                      <p:cBhvr>
                                        <p:cTn id="7" dur="125" fill="hold">
                                          <p:stCondLst>
                                            <p:cond delay="0"/>
                                          </p:stCondLst>
                                        </p:cTn>
                                        <p:tgtEl>
                                          <p:spTgt spid="16"/>
                                        </p:tgtEl>
                                        <p:attrNameLst>
                                          <p:attrName>r</p:attrName>
                                        </p:attrNameLst>
                                      </p:cBhvr>
                                    </p:animRot>
                                    <p:animRot by="-1500000">
                                      <p:cBhvr>
                                        <p:cTn id="8" dur="125" fill="hold">
                                          <p:stCondLst>
                                            <p:cond delay="125"/>
                                          </p:stCondLst>
                                        </p:cTn>
                                        <p:tgtEl>
                                          <p:spTgt spid="16"/>
                                        </p:tgtEl>
                                        <p:attrNameLst>
                                          <p:attrName>r</p:attrName>
                                        </p:attrNameLst>
                                      </p:cBhvr>
                                    </p:animRot>
                                    <p:animRot by="-1500000">
                                      <p:cBhvr>
                                        <p:cTn id="9" dur="125" fill="hold">
                                          <p:stCondLst>
                                            <p:cond delay="250"/>
                                          </p:stCondLst>
                                        </p:cTn>
                                        <p:tgtEl>
                                          <p:spTgt spid="16"/>
                                        </p:tgtEl>
                                        <p:attrNameLst>
                                          <p:attrName>r</p:attrName>
                                        </p:attrNameLst>
                                      </p:cBhvr>
                                    </p:animRot>
                                    <p:animRot by="1500000">
                                      <p:cBhvr>
                                        <p:cTn id="10" dur="125" fill="hold">
                                          <p:stCondLst>
                                            <p:cond delay="375"/>
                                          </p:stCondLst>
                                        </p:cTn>
                                        <p:tgtEl>
                                          <p:spTgt spid="16"/>
                                        </p:tgtEl>
                                        <p:attrNameLst>
                                          <p:attrName>r</p:attrName>
                                        </p:attrNameLst>
                                      </p:cBhvr>
                                    </p:animRot>
                                  </p:childTnLst>
                                </p:cTn>
                              </p:par>
                            </p:childTnLst>
                          </p:cTn>
                        </p:par>
                        <p:par>
                          <p:cTn id="11" fill="hold">
                            <p:stCondLst>
                              <p:cond delay="1050"/>
                            </p:stCondLst>
                            <p:childTnLst>
                              <p:par>
                                <p:cTn id="12" presetID="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1550"/>
                            </p:stCondLst>
                            <p:childTnLst>
                              <p:par>
                                <p:cTn id="17" presetID="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5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4" presetClass="emph" presetSubtype="0" fill="hold" grpId="0" nodeType="clickEffect">
                                  <p:stCondLst>
                                    <p:cond delay="0"/>
                                  </p:stCondLst>
                                  <p:iterate type="lt">
                                    <p:tmPct val="10000"/>
                                  </p:iterate>
                                  <p:childTnLst>
                                    <p:animMotion origin="layout" path="M 0.0 0.0 L 0.0 -0.07213" pathEditMode="relative" ptsTypes="">
                                      <p:cBhvr>
                                        <p:cTn id="29" dur="250" accel="50000" decel="50000" autoRev="1" fill="hold">
                                          <p:stCondLst>
                                            <p:cond delay="0"/>
                                          </p:stCondLst>
                                        </p:cTn>
                                        <p:tgtEl>
                                          <p:spTgt spid="24"/>
                                        </p:tgtEl>
                                        <p:attrNameLst>
                                          <p:attrName>ppt_x</p:attrName>
                                          <p:attrName>ppt_y</p:attrName>
                                        </p:attrNameLst>
                                      </p:cBhvr>
                                    </p:animMotion>
                                    <p:animRot by="1500000">
                                      <p:cBhvr>
                                        <p:cTn id="30" dur="125" fill="hold">
                                          <p:stCondLst>
                                            <p:cond delay="0"/>
                                          </p:stCondLst>
                                        </p:cTn>
                                        <p:tgtEl>
                                          <p:spTgt spid="24"/>
                                        </p:tgtEl>
                                        <p:attrNameLst>
                                          <p:attrName>r</p:attrName>
                                        </p:attrNameLst>
                                      </p:cBhvr>
                                    </p:animRot>
                                    <p:animRot by="-1500000">
                                      <p:cBhvr>
                                        <p:cTn id="31" dur="125" fill="hold">
                                          <p:stCondLst>
                                            <p:cond delay="125"/>
                                          </p:stCondLst>
                                        </p:cTn>
                                        <p:tgtEl>
                                          <p:spTgt spid="24"/>
                                        </p:tgtEl>
                                        <p:attrNameLst>
                                          <p:attrName>r</p:attrName>
                                        </p:attrNameLst>
                                      </p:cBhvr>
                                    </p:animRot>
                                    <p:animRot by="-1500000">
                                      <p:cBhvr>
                                        <p:cTn id="32" dur="125" fill="hold">
                                          <p:stCondLst>
                                            <p:cond delay="250"/>
                                          </p:stCondLst>
                                        </p:cTn>
                                        <p:tgtEl>
                                          <p:spTgt spid="24"/>
                                        </p:tgtEl>
                                        <p:attrNameLst>
                                          <p:attrName>r</p:attrName>
                                        </p:attrNameLst>
                                      </p:cBhvr>
                                    </p:animRot>
                                    <p:animRot by="1500000">
                                      <p:cBhvr>
                                        <p:cTn id="33" dur="125" fill="hold">
                                          <p:stCondLst>
                                            <p:cond delay="375"/>
                                          </p:stCondLst>
                                        </p:cTn>
                                        <p:tgtEl>
                                          <p:spTgt spid="24"/>
                                        </p:tgtEl>
                                        <p:attrNameLst>
                                          <p:attrName>r</p:attrName>
                                        </p:attrNameLst>
                                      </p:cBhvr>
                                    </p:animRot>
                                  </p:childTnLst>
                                </p:cTn>
                              </p:par>
                            </p:childTnLst>
                          </p:cTn>
                        </p:par>
                        <p:par>
                          <p:cTn id="34" fill="hold">
                            <p:stCondLst>
                              <p:cond delay="700"/>
                            </p:stCondLst>
                            <p:childTnLst>
                              <p:par>
                                <p:cTn id="35" presetID="2" presetClass="entr" presetSubtype="8"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par>
                          <p:cTn id="39" fill="hold">
                            <p:stCondLst>
                              <p:cond delay="1200"/>
                            </p:stCondLst>
                            <p:childTnLst>
                              <p:par>
                                <p:cTn id="40" presetID="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childTnLst>
                          </p:cTn>
                        </p:par>
                        <p:par>
                          <p:cTn id="44" fill="hold">
                            <p:stCondLst>
                              <p:cond delay="1700"/>
                            </p:stCondLst>
                            <p:childTnLst>
                              <p:par>
                                <p:cTn id="45" presetID="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0-#ppt_w/2"/>
                                          </p:val>
                                        </p:tav>
                                        <p:tav tm="100000">
                                          <p:val>
                                            <p:strVal val="#ppt_x"/>
                                          </p:val>
                                        </p:tav>
                                      </p:tavLst>
                                    </p:anim>
                                    <p:anim calcmode="lin" valueType="num">
                                      <p:cBhvr additive="base">
                                        <p:cTn id="4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WordArt 3"/>
          <p:cNvSpPr>
            <a:spLocks noChangeArrowheads="1" noChangeShapeType="1"/>
          </p:cNvSpPr>
          <p:nvPr/>
        </p:nvSpPr>
        <p:spPr bwMode="auto">
          <a:xfrm>
            <a:off x="1878800" y="980728"/>
            <a:ext cx="5386400" cy="722310"/>
          </a:xfrm>
          <a:prstGeom prst="rect">
            <a:avLst/>
          </a:prstGeom>
        </p:spPr>
        <p:txBody>
          <a:bodyPr wrap="none" fromWordArt="1">
            <a:prstTxWarp prst="textPlain">
              <a:avLst>
                <a:gd name="adj" fmla="val 50000"/>
              </a:avLst>
            </a:prstTxWarp>
          </a:bodyPr>
          <a:lstStyle/>
          <a:p>
            <a:pPr algn="ctr"/>
            <a:r>
              <a:rPr lang="zh-CN" altLang="en-US" sz="3600" b="1" kern="10" dirty="0">
                <a:ln w="6350" cap="flat" cmpd="sng">
                  <a:solidFill>
                    <a:schemeClr val="bg1"/>
                  </a:solidFill>
                  <a:round/>
                  <a:headEnd/>
                  <a:tailEnd/>
                </a:ln>
                <a:gradFill rotWithShape="1">
                  <a:gsLst>
                    <a:gs pos="0">
                      <a:srgbClr val="CC3300"/>
                    </a:gs>
                    <a:gs pos="100000">
                      <a:srgbClr val="862000"/>
                    </a:gs>
                  </a:gsLst>
                  <a:lin ang="5400000" scaled="1"/>
                </a:gradFill>
                <a:effectLst>
                  <a:outerShdw dist="35921" dir="2700000" algn="ctr" rotWithShape="0">
                    <a:schemeClr val="tx1">
                      <a:alpha val="50000"/>
                    </a:schemeClr>
                  </a:outerShdw>
                </a:effectLst>
                <a:latin typeface="华文行楷"/>
                <a:ea typeface="华文行楷"/>
              </a:rPr>
              <a:t>感谢</a:t>
            </a:r>
            <a:r>
              <a:rPr lang="zh-CN" altLang="en-US" sz="3600" b="1" kern="10" dirty="0" smtClean="0">
                <a:ln w="6350" cap="flat" cmpd="sng">
                  <a:solidFill>
                    <a:schemeClr val="bg1"/>
                  </a:solidFill>
                  <a:round/>
                  <a:headEnd/>
                  <a:tailEnd/>
                </a:ln>
                <a:gradFill rotWithShape="1">
                  <a:gsLst>
                    <a:gs pos="0">
                      <a:srgbClr val="CC3300"/>
                    </a:gs>
                    <a:gs pos="100000">
                      <a:srgbClr val="862000"/>
                    </a:gs>
                  </a:gsLst>
                  <a:lin ang="5400000" scaled="1"/>
                </a:gradFill>
                <a:effectLst>
                  <a:outerShdw dist="35921" dir="2700000" algn="ctr" rotWithShape="0">
                    <a:schemeClr val="tx1">
                      <a:alpha val="50000"/>
                    </a:schemeClr>
                  </a:outerShdw>
                </a:effectLst>
                <a:latin typeface="华文行楷"/>
                <a:ea typeface="华文行楷"/>
              </a:rPr>
              <a:t>各位</a:t>
            </a:r>
            <a:r>
              <a:rPr lang="zh-CN" altLang="en-US" sz="3600" b="1" kern="10" dirty="0">
                <a:ln w="6350" cap="flat" cmpd="sng">
                  <a:solidFill>
                    <a:schemeClr val="bg1"/>
                  </a:solidFill>
                  <a:round/>
                  <a:headEnd/>
                  <a:tailEnd/>
                </a:ln>
                <a:gradFill rotWithShape="1">
                  <a:gsLst>
                    <a:gs pos="0">
                      <a:srgbClr val="CC3300"/>
                    </a:gs>
                    <a:gs pos="100000">
                      <a:srgbClr val="862000"/>
                    </a:gs>
                  </a:gsLst>
                  <a:lin ang="5400000" scaled="1"/>
                </a:gradFill>
                <a:effectLst>
                  <a:outerShdw dist="35921" dir="2700000" algn="ctr" rotWithShape="0">
                    <a:schemeClr val="tx1">
                      <a:alpha val="50000"/>
                    </a:schemeClr>
                  </a:outerShdw>
                </a:effectLst>
                <a:latin typeface="华文行楷"/>
                <a:ea typeface="华文行楷"/>
              </a:rPr>
              <a:t>老师</a:t>
            </a:r>
            <a:r>
              <a:rPr lang="zh-CN" altLang="en-US" sz="3600" b="1" kern="10" dirty="0" smtClean="0">
                <a:ln w="6350" cap="flat" cmpd="sng">
                  <a:solidFill>
                    <a:schemeClr val="bg1"/>
                  </a:solidFill>
                  <a:round/>
                  <a:headEnd/>
                  <a:tailEnd/>
                </a:ln>
                <a:gradFill rotWithShape="1">
                  <a:gsLst>
                    <a:gs pos="0">
                      <a:srgbClr val="CC3300"/>
                    </a:gs>
                    <a:gs pos="100000">
                      <a:srgbClr val="862000"/>
                    </a:gs>
                  </a:gsLst>
                  <a:lin ang="5400000" scaled="1"/>
                </a:gradFill>
                <a:effectLst>
                  <a:outerShdw dist="35921" dir="2700000" algn="ctr" rotWithShape="0">
                    <a:schemeClr val="tx1">
                      <a:alpha val="50000"/>
                    </a:schemeClr>
                  </a:outerShdw>
                </a:effectLst>
                <a:latin typeface="华文行楷"/>
                <a:ea typeface="华文行楷"/>
              </a:rPr>
              <a:t>！</a:t>
            </a:r>
            <a:endParaRPr lang="zh-CN" altLang="en-US" sz="3600" b="1" kern="10" dirty="0">
              <a:ln w="6350" cap="flat" cmpd="sng">
                <a:solidFill>
                  <a:schemeClr val="bg1"/>
                </a:solidFill>
                <a:round/>
                <a:headEnd/>
                <a:tailEnd/>
              </a:ln>
              <a:gradFill rotWithShape="1">
                <a:gsLst>
                  <a:gs pos="0">
                    <a:srgbClr val="CC3300"/>
                  </a:gs>
                  <a:gs pos="100000">
                    <a:srgbClr val="862000"/>
                  </a:gs>
                </a:gsLst>
                <a:lin ang="5400000" scaled="1"/>
              </a:gradFill>
              <a:effectLst>
                <a:outerShdw dist="35921" dir="2700000" algn="ctr" rotWithShape="0">
                  <a:schemeClr val="tx1">
                    <a:alpha val="50000"/>
                  </a:schemeClr>
                </a:outerShdw>
              </a:effectLst>
              <a:latin typeface="华文行楷"/>
              <a:ea typeface="华文行楷"/>
            </a:endParaRPr>
          </a:p>
        </p:txBody>
      </p:sp>
      <p:sp>
        <p:nvSpPr>
          <p:cNvPr id="5" name="WordArt 4"/>
          <p:cNvSpPr>
            <a:spLocks noChangeArrowheads="1" noChangeShapeType="1"/>
          </p:cNvSpPr>
          <p:nvPr/>
        </p:nvSpPr>
        <p:spPr bwMode="auto">
          <a:xfrm>
            <a:off x="1403648" y="1988840"/>
            <a:ext cx="6048375" cy="720725"/>
          </a:xfrm>
          <a:prstGeom prst="rect">
            <a:avLst/>
          </a:prstGeom>
        </p:spPr>
        <p:txBody>
          <a:bodyPr wrap="none" fromWordArt="1">
            <a:prstTxWarp prst="textPlain">
              <a:avLst>
                <a:gd name="adj" fmla="val 50000"/>
              </a:avLst>
            </a:prstTxWarp>
          </a:bodyPr>
          <a:lstStyle/>
          <a:p>
            <a:pPr algn="ctr"/>
            <a:r>
              <a:rPr lang="zh-CN" altLang="en-US" sz="3600" b="1" kern="10" dirty="0">
                <a:ln w="6350" cap="flat" cmpd="sng">
                  <a:solidFill>
                    <a:schemeClr val="bg1"/>
                  </a:solidFill>
                  <a:round/>
                  <a:headEnd/>
                  <a:tailEnd/>
                </a:ln>
                <a:gradFill rotWithShape="1">
                  <a:gsLst>
                    <a:gs pos="0">
                      <a:srgbClr val="CC3300"/>
                    </a:gs>
                    <a:gs pos="100000">
                      <a:srgbClr val="862000"/>
                    </a:gs>
                  </a:gsLst>
                  <a:lin ang="5400000" scaled="1"/>
                </a:gradFill>
                <a:effectLst>
                  <a:outerShdw dist="35921" dir="2700000" algn="ctr" rotWithShape="0">
                    <a:schemeClr val="tx1">
                      <a:alpha val="50000"/>
                    </a:schemeClr>
                  </a:outerShdw>
                </a:effectLst>
                <a:latin typeface="华文行楷"/>
                <a:ea typeface="华文行楷"/>
              </a:rPr>
              <a:t>敬请提出宝贵意见！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434975" y="415925"/>
            <a:ext cx="595035" cy="584775"/>
          </a:xfrm>
          <a:prstGeom prst="rect">
            <a:avLst/>
          </a:prstGeom>
          <a:noFill/>
          <a:ln w="9525">
            <a:noFill/>
            <a:miter lim="800000"/>
            <a:headEnd/>
            <a:tailEnd/>
          </a:ln>
        </p:spPr>
        <p:txBody>
          <a:bodyPr wrap="none">
            <a:spAutoFit/>
          </a:bodyPr>
          <a:lstStyle/>
          <a:p>
            <a:pPr eaLnBrk="1" hangingPunct="1"/>
            <a:r>
              <a:rPr lang="zh-CN" altLang="en-US" sz="3200" b="1" dirty="0" smtClean="0">
                <a:solidFill>
                  <a:srgbClr val="FFFFFF"/>
                </a:solidFill>
                <a:latin typeface="微软雅黑" pitchFamily="34" charset="-122"/>
                <a:ea typeface="微软雅黑" pitchFamily="34" charset="-122"/>
              </a:rPr>
              <a:t>一</a:t>
            </a:r>
            <a:endParaRPr lang="zh-CN" altLang="en-US" sz="3200" b="1" dirty="0">
              <a:solidFill>
                <a:srgbClr val="FFFFFF"/>
              </a:solidFill>
              <a:latin typeface="微软雅黑" pitchFamily="34" charset="-122"/>
              <a:ea typeface="微软雅黑" pitchFamily="34" charset="-122"/>
            </a:endParaRPr>
          </a:p>
        </p:txBody>
      </p:sp>
      <p:sp>
        <p:nvSpPr>
          <p:cNvPr id="13315" name="TextBox 2"/>
          <p:cNvSpPr txBox="1">
            <a:spLocks noChangeArrowheads="1"/>
          </p:cNvSpPr>
          <p:nvPr/>
        </p:nvSpPr>
        <p:spPr bwMode="auto">
          <a:xfrm>
            <a:off x="1475656" y="469145"/>
            <a:ext cx="3323456" cy="584775"/>
          </a:xfrm>
          <a:prstGeom prst="rect">
            <a:avLst/>
          </a:prstGeom>
          <a:noFill/>
          <a:ln w="9525">
            <a:noFill/>
            <a:miter lim="800000"/>
            <a:headEnd/>
            <a:tailEnd/>
          </a:ln>
        </p:spPr>
        <p:txBody>
          <a:bodyPr wrap="square">
            <a:spAutoFit/>
          </a:bodyPr>
          <a:lstStyle/>
          <a:p>
            <a:pPr algn="ctr" eaLnBrk="1" hangingPunct="1">
              <a:defRPr/>
            </a:pPr>
            <a:r>
              <a:rPr lang="zh-CN" altLang="en-US" sz="32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研究背景及意义</a:t>
            </a:r>
          </a:p>
        </p:txBody>
      </p:sp>
      <p:sp>
        <p:nvSpPr>
          <p:cNvPr id="13333" name="Rectangle 2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eaLnBrk="1" hangingPunct="1"/>
            <a:endParaRPr lang="zh-CN" altLang="en-US"/>
          </a:p>
        </p:txBody>
      </p:sp>
      <p:sp>
        <p:nvSpPr>
          <p:cNvPr id="13" name="TextBox 12"/>
          <p:cNvSpPr txBox="1"/>
          <p:nvPr/>
        </p:nvSpPr>
        <p:spPr>
          <a:xfrm>
            <a:off x="-99513" y="3471777"/>
            <a:ext cx="9144000" cy="923330"/>
          </a:xfrm>
          <a:prstGeom prst="rect">
            <a:avLst/>
          </a:prstGeom>
          <a:noFill/>
        </p:spPr>
        <p:txBody>
          <a:bodyPr wrap="square" rtlCol="0">
            <a:spAutoFit/>
          </a:bodyPr>
          <a:lstStyle/>
          <a:p>
            <a:r>
              <a:rPr lang="zh-CN" altLang="en-US" b="1" dirty="0"/>
              <a:t>推荐系统在各行各业中的</a:t>
            </a:r>
            <a:r>
              <a:rPr lang="zh-CN" altLang="en-US" b="1" dirty="0" smtClean="0"/>
              <a:t>应用</a:t>
            </a:r>
            <a:endParaRPr lang="en-US" altLang="zh-CN" b="1" dirty="0" smtClean="0"/>
          </a:p>
          <a:p>
            <a:r>
              <a:rPr lang="zh-CN" altLang="en-US" dirty="0"/>
              <a:t>亚马</a:t>
            </a:r>
            <a:r>
              <a:rPr lang="zh-CN" altLang="en-US" dirty="0" smtClean="0"/>
              <a:t>逊 网易云音乐 淘宝 字节跳动</a:t>
            </a:r>
            <a:endParaRPr lang="zh-CN" altLang="en-US" dirty="0"/>
          </a:p>
          <a:p>
            <a:endParaRPr lang="zh-CN" altLang="en-US" b="1" dirty="0"/>
          </a:p>
        </p:txBody>
      </p:sp>
      <p:sp>
        <p:nvSpPr>
          <p:cNvPr id="15" name="TextBox 14"/>
          <p:cNvSpPr txBox="1"/>
          <p:nvPr/>
        </p:nvSpPr>
        <p:spPr>
          <a:xfrm>
            <a:off x="0" y="1708850"/>
            <a:ext cx="8461604" cy="1200329"/>
          </a:xfrm>
          <a:prstGeom prst="rect">
            <a:avLst/>
          </a:prstGeom>
          <a:noFill/>
        </p:spPr>
        <p:txBody>
          <a:bodyPr wrap="square" rtlCol="0">
            <a:spAutoFit/>
          </a:bodyPr>
          <a:lstStyle/>
          <a:p>
            <a:r>
              <a:rPr lang="en-US" altLang="zh-CN" b="1" dirty="0"/>
              <a:t>O2O</a:t>
            </a:r>
            <a:r>
              <a:rPr lang="zh-CN" altLang="en-US" b="1" dirty="0"/>
              <a:t>商业模式的巨大</a:t>
            </a:r>
            <a:r>
              <a:rPr lang="zh-CN" altLang="en-US" b="1" dirty="0" smtClean="0"/>
              <a:t>市场</a:t>
            </a:r>
            <a:endParaRPr lang="en-US" altLang="zh-CN" b="1" dirty="0" smtClean="0"/>
          </a:p>
          <a:p>
            <a:r>
              <a:rPr lang="en-US" altLang="zh-CN" dirty="0"/>
              <a:t>2017</a:t>
            </a:r>
            <a:r>
              <a:rPr lang="zh-CN" altLang="en-US" dirty="0"/>
              <a:t>年全国电子商务的交易金额为</a:t>
            </a:r>
            <a:r>
              <a:rPr lang="en-US" altLang="zh-CN" dirty="0"/>
              <a:t>29.16</a:t>
            </a:r>
            <a:r>
              <a:rPr lang="zh-CN" altLang="en-US" dirty="0"/>
              <a:t>万亿元，相比较于去年增长了</a:t>
            </a:r>
            <a:r>
              <a:rPr lang="en-US" altLang="zh-CN" dirty="0"/>
              <a:t>11.7%</a:t>
            </a:r>
            <a:r>
              <a:rPr lang="zh-CN" altLang="en-US" dirty="0"/>
              <a:t>，其中，中国本地生活服务</a:t>
            </a:r>
            <a:r>
              <a:rPr lang="en-US" altLang="zh-CN" dirty="0"/>
              <a:t>O2O</a:t>
            </a:r>
            <a:r>
              <a:rPr lang="zh-CN" altLang="en-US" dirty="0"/>
              <a:t>的交易金额达</a:t>
            </a:r>
            <a:r>
              <a:rPr lang="en-US" altLang="zh-CN" dirty="0"/>
              <a:t>9992</a:t>
            </a:r>
            <a:r>
              <a:rPr lang="zh-CN" altLang="en-US" dirty="0"/>
              <a:t>亿元，同比增长</a:t>
            </a:r>
            <a:r>
              <a:rPr lang="en-US" altLang="zh-CN" dirty="0"/>
              <a:t>71.5%</a:t>
            </a:r>
            <a:r>
              <a:rPr lang="zh-CN" altLang="en-US" dirty="0"/>
              <a:t>。</a:t>
            </a:r>
          </a:p>
          <a:p>
            <a:endParaRPr lang="zh-CN" altLang="en-US" b="1" dirty="0"/>
          </a:p>
        </p:txBody>
      </p:sp>
      <p:sp>
        <p:nvSpPr>
          <p:cNvPr id="8" name="TextBox 7"/>
          <p:cNvSpPr txBox="1"/>
          <p:nvPr/>
        </p:nvSpPr>
        <p:spPr>
          <a:xfrm>
            <a:off x="0" y="5157192"/>
            <a:ext cx="9144000" cy="646331"/>
          </a:xfrm>
          <a:prstGeom prst="rect">
            <a:avLst/>
          </a:prstGeom>
          <a:noFill/>
        </p:spPr>
        <p:txBody>
          <a:bodyPr wrap="square" rtlCol="0">
            <a:spAutoFit/>
          </a:bodyPr>
          <a:lstStyle/>
          <a:p>
            <a:r>
              <a:rPr lang="en-US" altLang="zh-CN" b="1" dirty="0"/>
              <a:t>O2O</a:t>
            </a:r>
            <a:r>
              <a:rPr lang="zh-CN" altLang="en-US" b="1" dirty="0"/>
              <a:t>商业模式中的</a:t>
            </a:r>
            <a:r>
              <a:rPr lang="en-US" altLang="zh-CN" b="1" dirty="0"/>
              <a:t>POI</a:t>
            </a:r>
            <a:r>
              <a:rPr lang="zh-CN" altLang="en-US" b="1" dirty="0" smtClean="0"/>
              <a:t>推荐</a:t>
            </a:r>
            <a:endParaRPr lang="en-US" altLang="zh-CN" b="1" dirty="0" smtClean="0"/>
          </a:p>
          <a:p>
            <a:r>
              <a:rPr lang="zh-CN" altLang="en-US" dirty="0" smtClean="0"/>
              <a:t>为用户在商圈中的转移提供意见和建议</a:t>
            </a:r>
            <a:endParaRPr lang="zh-CN" altLang="en-US" dirty="0"/>
          </a:p>
        </p:txBody>
      </p:sp>
      <p:sp>
        <p:nvSpPr>
          <p:cNvPr id="11" name="矩形 10"/>
          <p:cNvSpPr/>
          <p:nvPr/>
        </p:nvSpPr>
        <p:spPr>
          <a:xfrm>
            <a:off x="0" y="6260930"/>
            <a:ext cx="9144000" cy="572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 calcmode="lin" valueType="num">
                                      <p:cBhvr additive="base">
                                        <p:cTn id="12"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434975" y="415925"/>
            <a:ext cx="595035" cy="584775"/>
          </a:xfrm>
          <a:prstGeom prst="rect">
            <a:avLst/>
          </a:prstGeom>
          <a:noFill/>
          <a:ln w="9525">
            <a:noFill/>
            <a:miter lim="800000"/>
            <a:headEnd/>
            <a:tailEnd/>
          </a:ln>
        </p:spPr>
        <p:txBody>
          <a:bodyPr wrap="none">
            <a:spAutoFit/>
          </a:bodyPr>
          <a:lstStyle/>
          <a:p>
            <a:pPr eaLnBrk="1" hangingPunct="1"/>
            <a:r>
              <a:rPr lang="zh-CN" altLang="en-US" sz="3200" b="1" dirty="0">
                <a:solidFill>
                  <a:srgbClr val="FFFFFF"/>
                </a:solidFill>
                <a:latin typeface="微软雅黑" pitchFamily="34" charset="-122"/>
                <a:ea typeface="微软雅黑" pitchFamily="34" charset="-122"/>
              </a:rPr>
              <a:t>二</a:t>
            </a:r>
          </a:p>
        </p:txBody>
      </p:sp>
      <p:sp>
        <p:nvSpPr>
          <p:cNvPr id="13315" name="TextBox 2"/>
          <p:cNvSpPr txBox="1">
            <a:spLocks noChangeArrowheads="1"/>
          </p:cNvSpPr>
          <p:nvPr/>
        </p:nvSpPr>
        <p:spPr bwMode="auto">
          <a:xfrm>
            <a:off x="1619672" y="470723"/>
            <a:ext cx="3431753" cy="584775"/>
          </a:xfrm>
          <a:prstGeom prst="rect">
            <a:avLst/>
          </a:prstGeom>
          <a:noFill/>
          <a:ln w="9525">
            <a:noFill/>
            <a:miter lim="800000"/>
            <a:headEnd/>
            <a:tailEnd/>
          </a:ln>
        </p:spPr>
        <p:txBody>
          <a:bodyPr wrap="square">
            <a:spAutoFit/>
          </a:bodyPr>
          <a:lstStyle/>
          <a:p>
            <a:pPr eaLnBrk="1" hangingPunct="1"/>
            <a:r>
              <a:rPr lang="en-US" altLang="zh-CN" sz="3200" b="1" dirty="0" smtClean="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POI</a:t>
            </a:r>
            <a:r>
              <a:rPr lang="zh-CN" altLang="en-US" sz="3200" b="1" dirty="0" smtClean="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推荐</a:t>
            </a:r>
            <a:endParaRPr lang="zh-CN" altLang="en-US" sz="32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3333" name="Rectangle 2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eaLnBrk="1" hangingPunct="1"/>
            <a:endParaRPr lang="zh-CN" altLang="en-US"/>
          </a:p>
        </p:txBody>
      </p:sp>
      <p:sp>
        <p:nvSpPr>
          <p:cNvPr id="8" name="矩形 7"/>
          <p:cNvSpPr/>
          <p:nvPr/>
        </p:nvSpPr>
        <p:spPr>
          <a:xfrm>
            <a:off x="0" y="6191438"/>
            <a:ext cx="9144000" cy="666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99592" y="1916832"/>
            <a:ext cx="5688632" cy="3139321"/>
          </a:xfrm>
          <a:prstGeom prst="rect">
            <a:avLst/>
          </a:prstGeom>
          <a:noFill/>
        </p:spPr>
        <p:txBody>
          <a:bodyPr wrap="square" rtlCol="0">
            <a:spAutoFit/>
          </a:bodyPr>
          <a:lstStyle/>
          <a:p>
            <a:r>
              <a:rPr lang="en-US" altLang="zh-CN" dirty="0" smtClean="0"/>
              <a:t>    POI</a:t>
            </a:r>
            <a:r>
              <a:rPr lang="zh-CN" altLang="en-US" dirty="0" smtClean="0"/>
              <a:t>推荐面临的挑战：</a:t>
            </a:r>
            <a:endParaRPr lang="en-US" altLang="zh-CN" dirty="0" smtClean="0"/>
          </a:p>
          <a:p>
            <a:r>
              <a:rPr lang="en-US" altLang="zh-CN" dirty="0" smtClean="0"/>
              <a:t>1</a:t>
            </a:r>
            <a:r>
              <a:rPr lang="zh-CN" altLang="en-US" dirty="0" smtClean="0"/>
              <a:t>）用户</a:t>
            </a:r>
            <a:r>
              <a:rPr lang="zh-CN" altLang="en-US" dirty="0"/>
              <a:t>偏好不</a:t>
            </a:r>
            <a:r>
              <a:rPr lang="zh-CN" altLang="en-US" dirty="0" smtClean="0"/>
              <a:t>明确：</a:t>
            </a:r>
            <a:r>
              <a:rPr lang="en-US" altLang="zh-CN" dirty="0" smtClean="0"/>
              <a:t>LBSN</a:t>
            </a:r>
            <a:r>
              <a:rPr lang="zh-CN" altLang="en-US" dirty="0" smtClean="0"/>
              <a:t>中签到无法反映用户偏好</a:t>
            </a:r>
            <a:endParaRPr lang="zh-CN" altLang="en-US" dirty="0"/>
          </a:p>
          <a:p>
            <a:r>
              <a:rPr lang="en-US" altLang="zh-CN" dirty="0" smtClean="0"/>
              <a:t>2</a:t>
            </a:r>
            <a:r>
              <a:rPr lang="zh-CN" altLang="en-US" dirty="0" smtClean="0"/>
              <a:t>）时间敏感性：不同时间的</a:t>
            </a:r>
            <a:r>
              <a:rPr lang="en-US" altLang="zh-CN" dirty="0" smtClean="0"/>
              <a:t>POI</a:t>
            </a:r>
            <a:r>
              <a:rPr lang="zh-CN" altLang="en-US" dirty="0" smtClean="0"/>
              <a:t>具有不同的特性，（餐馆</a:t>
            </a:r>
            <a:r>
              <a:rPr lang="en-US" altLang="zh-CN" dirty="0" smtClean="0"/>
              <a:t>-</a:t>
            </a:r>
            <a:r>
              <a:rPr lang="zh-CN" altLang="en-US" dirty="0" smtClean="0"/>
              <a:t>就餐时间、</a:t>
            </a:r>
            <a:r>
              <a:rPr lang="en-US" altLang="zh-CN" dirty="0" err="1" smtClean="0"/>
              <a:t>ktv</a:t>
            </a:r>
            <a:r>
              <a:rPr lang="en-US" altLang="zh-CN" dirty="0" smtClean="0"/>
              <a:t>-</a:t>
            </a:r>
            <a:r>
              <a:rPr lang="zh-CN" altLang="en-US" dirty="0" smtClean="0"/>
              <a:t>不同群体）</a:t>
            </a:r>
            <a:endParaRPr lang="zh-CN" altLang="en-US" dirty="0"/>
          </a:p>
          <a:p>
            <a:r>
              <a:rPr lang="en-US" altLang="zh-CN" dirty="0" smtClean="0"/>
              <a:t>3</a:t>
            </a:r>
            <a:r>
              <a:rPr lang="zh-CN" altLang="en-US" dirty="0" smtClean="0"/>
              <a:t>）数据</a:t>
            </a:r>
            <a:r>
              <a:rPr lang="zh-CN" altLang="en-US" dirty="0"/>
              <a:t>稀疏</a:t>
            </a:r>
            <a:r>
              <a:rPr lang="zh-CN" altLang="en-US" dirty="0" smtClean="0"/>
              <a:t>性：大量的</a:t>
            </a:r>
            <a:r>
              <a:rPr lang="en-US" altLang="zh-CN" dirty="0" smtClean="0"/>
              <a:t>POI</a:t>
            </a:r>
            <a:r>
              <a:rPr lang="zh-CN" altLang="en-US" dirty="0" smtClean="0"/>
              <a:t>和用户稀疏的签到数据</a:t>
            </a:r>
            <a:endParaRPr lang="zh-CN" altLang="en-US" dirty="0"/>
          </a:p>
          <a:p>
            <a:r>
              <a:rPr lang="en-US" altLang="zh-CN" dirty="0" smtClean="0"/>
              <a:t>4</a:t>
            </a:r>
            <a:r>
              <a:rPr lang="zh-CN" altLang="en-US" dirty="0" smtClean="0"/>
              <a:t>）地点</a:t>
            </a:r>
            <a:r>
              <a:rPr lang="zh-CN" altLang="en-US" dirty="0"/>
              <a:t>感知</a:t>
            </a:r>
            <a:r>
              <a:rPr lang="zh-CN" altLang="en-US" dirty="0" smtClean="0"/>
              <a:t>性：火车站</a:t>
            </a:r>
            <a:r>
              <a:rPr lang="en-US" altLang="zh-CN" dirty="0" smtClean="0"/>
              <a:t>-</a:t>
            </a:r>
            <a:r>
              <a:rPr lang="zh-CN" altLang="en-US" dirty="0" smtClean="0"/>
              <a:t>酒店 </a:t>
            </a:r>
            <a:r>
              <a:rPr lang="en-US" altLang="zh-CN" dirty="0" smtClean="0"/>
              <a:t>vs </a:t>
            </a:r>
            <a:r>
              <a:rPr lang="zh-CN" altLang="en-US" dirty="0" smtClean="0"/>
              <a:t>火车站</a:t>
            </a:r>
            <a:r>
              <a:rPr lang="en-US" altLang="zh-CN" dirty="0" smtClean="0"/>
              <a:t>-</a:t>
            </a:r>
            <a:r>
              <a:rPr lang="zh-CN" altLang="en-US" dirty="0" smtClean="0"/>
              <a:t>电影院</a:t>
            </a:r>
            <a:endParaRPr lang="zh-CN" altLang="en-US" dirty="0"/>
          </a:p>
          <a:p>
            <a:r>
              <a:rPr lang="en-US" altLang="zh-CN" dirty="0" smtClean="0"/>
              <a:t>5</a:t>
            </a:r>
            <a:r>
              <a:rPr lang="zh-CN" altLang="en-US" dirty="0" smtClean="0"/>
              <a:t>）实时性：短时间可达，</a:t>
            </a:r>
            <a:r>
              <a:rPr lang="zh-CN" altLang="en-US" dirty="0"/>
              <a:t>用户最需要的根据当前的时间和地点，得到自己在短时间内最可能去的地方的推荐。而不是说，一味的推荐用户</a:t>
            </a:r>
            <a:r>
              <a:rPr lang="zh-CN" altLang="en-US" dirty="0" smtClean="0"/>
              <a:t>喜欢类别</a:t>
            </a:r>
            <a:endParaRPr lang="zh-CN" altLang="en-US" dirty="0"/>
          </a:p>
          <a:p>
            <a:r>
              <a:rPr lang="en-US" altLang="zh-CN" dirty="0" smtClean="0"/>
              <a:t>6</a:t>
            </a:r>
            <a:r>
              <a:rPr lang="zh-CN" altLang="en-US" dirty="0" smtClean="0"/>
              <a:t>）影响多样性：下雨影响聚餐计划</a:t>
            </a:r>
            <a:endParaRPr lang="zh-CN" altLang="en-US"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434975" y="415925"/>
            <a:ext cx="595035" cy="584775"/>
          </a:xfrm>
          <a:prstGeom prst="rect">
            <a:avLst/>
          </a:prstGeom>
          <a:noFill/>
          <a:ln w="9525">
            <a:noFill/>
            <a:miter lim="800000"/>
            <a:headEnd/>
            <a:tailEnd/>
          </a:ln>
        </p:spPr>
        <p:txBody>
          <a:bodyPr wrap="none">
            <a:spAutoFit/>
          </a:bodyPr>
          <a:lstStyle/>
          <a:p>
            <a:pPr eaLnBrk="1" hangingPunct="1"/>
            <a:r>
              <a:rPr lang="zh-CN" altLang="en-US" sz="3200" b="1" dirty="0">
                <a:solidFill>
                  <a:srgbClr val="FFFFFF"/>
                </a:solidFill>
                <a:latin typeface="微软雅黑" pitchFamily="34" charset="-122"/>
                <a:ea typeface="微软雅黑" pitchFamily="34" charset="-122"/>
              </a:rPr>
              <a:t>二</a:t>
            </a:r>
          </a:p>
        </p:txBody>
      </p:sp>
      <p:sp>
        <p:nvSpPr>
          <p:cNvPr id="13333" name="Rectangle 2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eaLnBrk="1" hangingPunct="1"/>
            <a:endParaRPr lang="zh-CN" altLang="en-US"/>
          </a:p>
        </p:txBody>
      </p:sp>
      <p:sp>
        <p:nvSpPr>
          <p:cNvPr id="8" name="矩形 7"/>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2"/>
          <p:cNvSpPr txBox="1">
            <a:spLocks noChangeArrowheads="1"/>
          </p:cNvSpPr>
          <p:nvPr/>
        </p:nvSpPr>
        <p:spPr bwMode="auto">
          <a:xfrm>
            <a:off x="1619672" y="470723"/>
            <a:ext cx="3431753" cy="584775"/>
          </a:xfrm>
          <a:prstGeom prst="rect">
            <a:avLst/>
          </a:prstGeom>
          <a:noFill/>
          <a:ln w="9525">
            <a:noFill/>
            <a:miter lim="800000"/>
            <a:headEnd/>
            <a:tailEnd/>
          </a:ln>
        </p:spPr>
        <p:txBody>
          <a:bodyPr wrap="square">
            <a:spAutoFit/>
          </a:bodyPr>
          <a:lstStyle/>
          <a:p>
            <a:pPr eaLnBrk="1" hangingPunct="1"/>
            <a:r>
              <a:rPr lang="en-US" altLang="zh-CN" sz="3200" b="1" dirty="0" smtClean="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POI</a:t>
            </a:r>
            <a:r>
              <a:rPr lang="zh-CN" altLang="en-US" sz="3200" b="1" dirty="0" smtClean="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推荐分类</a:t>
            </a:r>
            <a:endParaRPr lang="zh-CN" altLang="en-US" sz="32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3" name="文本框 2"/>
          <p:cNvSpPr txBox="1"/>
          <p:nvPr/>
        </p:nvSpPr>
        <p:spPr>
          <a:xfrm>
            <a:off x="899592" y="1647571"/>
            <a:ext cx="4478094" cy="1754326"/>
          </a:xfrm>
          <a:prstGeom prst="rect">
            <a:avLst/>
          </a:prstGeom>
          <a:noFill/>
        </p:spPr>
        <p:txBody>
          <a:bodyPr wrap="square" rtlCol="0">
            <a:spAutoFit/>
          </a:bodyPr>
          <a:lstStyle/>
          <a:p>
            <a:r>
              <a:rPr lang="zh-CN" altLang="en-US" dirty="0" smtClean="0"/>
              <a:t>传统推荐：</a:t>
            </a:r>
            <a:endParaRPr lang="en-US" altLang="zh-CN" dirty="0" smtClean="0"/>
          </a:p>
          <a:p>
            <a:r>
              <a:rPr lang="en-US" altLang="zh-CN" dirty="0" smtClean="0"/>
              <a:t>1</a:t>
            </a:r>
            <a:r>
              <a:rPr lang="zh-CN" altLang="en-US" dirty="0" smtClean="0"/>
              <a:t>）融合</a:t>
            </a:r>
            <a:r>
              <a:rPr lang="zh-CN" altLang="en-US" dirty="0"/>
              <a:t>时间因素</a:t>
            </a:r>
          </a:p>
          <a:p>
            <a:r>
              <a:rPr lang="en-US" altLang="zh-CN" dirty="0" smtClean="0"/>
              <a:t>2</a:t>
            </a:r>
            <a:r>
              <a:rPr lang="zh-CN" altLang="en-US" dirty="0" smtClean="0"/>
              <a:t>）</a:t>
            </a:r>
            <a:r>
              <a:rPr lang="zh-CN" altLang="en-US" dirty="0"/>
              <a:t>融合地理位置因素</a:t>
            </a:r>
          </a:p>
          <a:p>
            <a:r>
              <a:rPr lang="en-US" altLang="zh-CN" dirty="0"/>
              <a:t>3</a:t>
            </a:r>
            <a:r>
              <a:rPr lang="zh-CN" altLang="en-US" dirty="0"/>
              <a:t>）融合社会关系</a:t>
            </a:r>
          </a:p>
          <a:p>
            <a:r>
              <a:rPr lang="en-US" altLang="zh-CN" dirty="0"/>
              <a:t>4</a:t>
            </a:r>
            <a:r>
              <a:rPr lang="zh-CN" altLang="en-US" dirty="0"/>
              <a:t>）融合内容因素</a:t>
            </a:r>
          </a:p>
          <a:p>
            <a:endParaRPr lang="zh-CN" altLang="en-US" dirty="0"/>
          </a:p>
        </p:txBody>
      </p:sp>
      <p:sp>
        <p:nvSpPr>
          <p:cNvPr id="4" name="文本框 3"/>
          <p:cNvSpPr txBox="1"/>
          <p:nvPr/>
        </p:nvSpPr>
        <p:spPr>
          <a:xfrm>
            <a:off x="899592" y="3645024"/>
            <a:ext cx="5328592" cy="923330"/>
          </a:xfrm>
          <a:prstGeom prst="rect">
            <a:avLst/>
          </a:prstGeom>
          <a:noFill/>
        </p:spPr>
        <p:txBody>
          <a:bodyPr wrap="square" rtlCol="0">
            <a:spAutoFit/>
          </a:bodyPr>
          <a:lstStyle/>
          <a:p>
            <a:r>
              <a:rPr lang="zh-CN" altLang="en-US" dirty="0" smtClean="0"/>
              <a:t>连续推荐</a:t>
            </a:r>
            <a:endParaRPr lang="en-US" altLang="zh-CN" dirty="0" smtClean="0"/>
          </a:p>
          <a:p>
            <a:r>
              <a:rPr lang="zh-CN" altLang="en-US" dirty="0" smtClean="0"/>
              <a:t>将用户在</a:t>
            </a:r>
            <a:r>
              <a:rPr lang="en-US" altLang="zh-CN" dirty="0" smtClean="0"/>
              <a:t>POI</a:t>
            </a:r>
            <a:r>
              <a:rPr lang="zh-CN" altLang="en-US" dirty="0" smtClean="0"/>
              <a:t>之间的转移理解成一个马尔可夫链</a:t>
            </a:r>
            <a:endParaRPr lang="en-US" altLang="zh-CN" dirty="0" smtClean="0"/>
          </a:p>
          <a:p>
            <a:r>
              <a:rPr lang="zh-CN" altLang="en-US" dirty="0" smtClean="0"/>
              <a:t>用户对于</a:t>
            </a:r>
            <a:r>
              <a:rPr lang="en-US" altLang="zh-CN" dirty="0" smtClean="0"/>
              <a:t>POI</a:t>
            </a:r>
            <a:r>
              <a:rPr lang="zh-CN" altLang="en-US" dirty="0" smtClean="0"/>
              <a:t>的选择和当前位置有关</a:t>
            </a:r>
            <a:endParaRPr lang="zh-CN" altLang="en-US" dirty="0"/>
          </a:p>
        </p:txBody>
      </p:sp>
    </p:spTree>
    <p:extLst>
      <p:ext uri="{BB962C8B-B14F-4D97-AF65-F5344CB8AC3E}">
        <p14:creationId xmlns:p14="http://schemas.microsoft.com/office/powerpoint/2010/main" val="105518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434975" y="415925"/>
            <a:ext cx="595035" cy="584775"/>
          </a:xfrm>
          <a:prstGeom prst="rect">
            <a:avLst/>
          </a:prstGeom>
          <a:noFill/>
          <a:ln w="9525">
            <a:noFill/>
            <a:miter lim="800000"/>
            <a:headEnd/>
            <a:tailEnd/>
          </a:ln>
        </p:spPr>
        <p:txBody>
          <a:bodyPr wrap="none">
            <a:spAutoFit/>
          </a:bodyPr>
          <a:lstStyle/>
          <a:p>
            <a:pPr eaLnBrk="1" hangingPunct="1"/>
            <a:r>
              <a:rPr lang="zh-CN" altLang="en-US" sz="3200" b="1" dirty="0">
                <a:solidFill>
                  <a:srgbClr val="FFFFFF"/>
                </a:solidFill>
                <a:latin typeface="微软雅黑" pitchFamily="34" charset="-122"/>
                <a:ea typeface="微软雅黑" pitchFamily="34" charset="-122"/>
              </a:rPr>
              <a:t>二</a:t>
            </a:r>
          </a:p>
        </p:txBody>
      </p:sp>
      <p:sp>
        <p:nvSpPr>
          <p:cNvPr id="13333" name="Rectangle 2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eaLnBrk="1" hangingPunct="1"/>
            <a:endParaRPr lang="zh-CN" altLang="en-US">
              <a:solidFill>
                <a:prstClr val="black"/>
              </a:solidFill>
            </a:endParaRPr>
          </a:p>
        </p:txBody>
      </p:sp>
      <p:sp>
        <p:nvSpPr>
          <p:cNvPr id="8" name="矩形 7"/>
          <p:cNvSpPr/>
          <p:nvPr/>
        </p:nvSpPr>
        <p:spPr>
          <a:xfrm>
            <a:off x="0" y="5857892"/>
            <a:ext cx="9144000" cy="1000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TextBox 2"/>
          <p:cNvSpPr txBox="1">
            <a:spLocks noChangeArrowheads="1"/>
          </p:cNvSpPr>
          <p:nvPr/>
        </p:nvSpPr>
        <p:spPr bwMode="auto">
          <a:xfrm>
            <a:off x="1619672" y="470723"/>
            <a:ext cx="4104456" cy="584775"/>
          </a:xfrm>
          <a:prstGeom prst="rect">
            <a:avLst/>
          </a:prstGeom>
          <a:noFill/>
          <a:ln w="9525">
            <a:noFill/>
            <a:miter lim="800000"/>
            <a:headEnd/>
            <a:tailEnd/>
          </a:ln>
        </p:spPr>
        <p:txBody>
          <a:bodyPr wrap="square">
            <a:spAutoFit/>
          </a:bodyPr>
          <a:lstStyle/>
          <a:p>
            <a:pPr eaLnBrk="1" hangingPunct="1"/>
            <a:r>
              <a:rPr lang="zh-CN" altLang="en-US" sz="32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论文模型</a:t>
            </a:r>
            <a:r>
              <a:rPr lang="en-US" altLang="zh-CN" sz="32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-UGSE-LR</a:t>
            </a:r>
            <a:endParaRPr lang="zh-CN" altLang="en-US" sz="32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pic>
        <p:nvPicPr>
          <p:cNvPr id="9" name="图片 8" descr="架构图"/>
          <p:cNvPicPr>
            <a:picLocks noChangeAspect="1"/>
          </p:cNvPicPr>
          <p:nvPr/>
        </p:nvPicPr>
        <p:blipFill>
          <a:blip r:embed="rId2"/>
          <a:stretch>
            <a:fillRect/>
          </a:stretch>
        </p:blipFill>
        <p:spPr>
          <a:xfrm>
            <a:off x="425143" y="1700808"/>
            <a:ext cx="8293717" cy="3456383"/>
          </a:xfrm>
          <a:prstGeom prst="rect">
            <a:avLst/>
          </a:prstGeom>
        </p:spPr>
      </p:pic>
      <p:sp>
        <p:nvSpPr>
          <p:cNvPr id="4" name="文本框 3"/>
          <p:cNvSpPr txBox="1"/>
          <p:nvPr/>
        </p:nvSpPr>
        <p:spPr>
          <a:xfrm>
            <a:off x="1979712" y="5589240"/>
            <a:ext cx="4536504" cy="646331"/>
          </a:xfrm>
          <a:prstGeom prst="rect">
            <a:avLst/>
          </a:prstGeom>
          <a:noFill/>
        </p:spPr>
        <p:txBody>
          <a:bodyPr wrap="square" rtlCol="0">
            <a:spAutoFit/>
          </a:bodyPr>
          <a:lstStyle/>
          <a:p>
            <a:r>
              <a:rPr lang="zh-CN" altLang="en-US" dirty="0" smtClean="0"/>
              <a:t>用户偏好  区域影响  </a:t>
            </a:r>
            <a:r>
              <a:rPr lang="en-US" altLang="zh-CN" dirty="0" smtClean="0"/>
              <a:t>POI</a:t>
            </a:r>
            <a:r>
              <a:rPr lang="zh-CN" altLang="en-US" dirty="0" smtClean="0"/>
              <a:t>之间的连续过度影响</a:t>
            </a:r>
            <a:endParaRPr lang="zh-CN" altLang="en-US" dirty="0"/>
          </a:p>
        </p:txBody>
      </p:sp>
    </p:spTree>
    <p:extLst>
      <p:ext uri="{BB962C8B-B14F-4D97-AF65-F5344CB8AC3E}">
        <p14:creationId xmlns:p14="http://schemas.microsoft.com/office/powerpoint/2010/main" val="380878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434975" y="415925"/>
            <a:ext cx="595035" cy="584775"/>
          </a:xfrm>
          <a:prstGeom prst="rect">
            <a:avLst/>
          </a:prstGeom>
          <a:noFill/>
          <a:ln w="9525">
            <a:noFill/>
            <a:miter lim="800000"/>
            <a:headEnd/>
            <a:tailEnd/>
          </a:ln>
        </p:spPr>
        <p:txBody>
          <a:bodyPr wrap="none">
            <a:spAutoFit/>
          </a:bodyPr>
          <a:lstStyle/>
          <a:p>
            <a:pPr eaLnBrk="1" hangingPunct="1"/>
            <a:r>
              <a:rPr lang="zh-CN" altLang="en-US" sz="3200" b="1" dirty="0">
                <a:solidFill>
                  <a:schemeClr val="bg1"/>
                </a:solidFill>
                <a:latin typeface="微软雅黑" pitchFamily="34" charset="-122"/>
                <a:ea typeface="微软雅黑" pitchFamily="34" charset="-122"/>
              </a:rPr>
              <a:t>三</a:t>
            </a:r>
          </a:p>
        </p:txBody>
      </p:sp>
      <p:sp>
        <p:nvSpPr>
          <p:cNvPr id="11" name="矩形 10"/>
          <p:cNvSpPr/>
          <p:nvPr/>
        </p:nvSpPr>
        <p:spPr>
          <a:xfrm>
            <a:off x="2445667" y="11337608"/>
            <a:ext cx="12719493" cy="156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2"/>
          <p:cNvSpPr txBox="1">
            <a:spLocks noChangeArrowheads="1"/>
          </p:cNvSpPr>
          <p:nvPr/>
        </p:nvSpPr>
        <p:spPr bwMode="auto">
          <a:xfrm>
            <a:off x="1619672" y="470723"/>
            <a:ext cx="5976664" cy="584775"/>
          </a:xfrm>
          <a:prstGeom prst="rect">
            <a:avLst/>
          </a:prstGeom>
          <a:noFill/>
          <a:ln w="9525">
            <a:noFill/>
            <a:miter lim="800000"/>
            <a:headEnd/>
            <a:tailEnd/>
          </a:ln>
        </p:spPr>
        <p:txBody>
          <a:bodyPr wrap="square">
            <a:spAutoFit/>
          </a:bodyPr>
          <a:lstStyle/>
          <a:p>
            <a:pPr eaLnBrk="1" hangingPunct="1"/>
            <a:r>
              <a:rPr lang="en-US" altLang="zh-CN" sz="32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UGSE-LR</a:t>
            </a:r>
            <a:r>
              <a:rPr lang="zh-CN" altLang="en-US" sz="32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模型中的用户偏好</a:t>
            </a:r>
            <a:endParaRPr lang="zh-CN" altLang="en-US" sz="32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3" name="文本框 2"/>
          <p:cNvSpPr txBox="1"/>
          <p:nvPr/>
        </p:nvSpPr>
        <p:spPr>
          <a:xfrm>
            <a:off x="899592" y="1988840"/>
            <a:ext cx="6192688" cy="646331"/>
          </a:xfrm>
          <a:prstGeom prst="rect">
            <a:avLst/>
          </a:prstGeom>
          <a:noFill/>
        </p:spPr>
        <p:txBody>
          <a:bodyPr wrap="square" rtlCol="0">
            <a:spAutoFit/>
          </a:bodyPr>
          <a:lstStyle/>
          <a:p>
            <a:r>
              <a:rPr lang="zh-CN" altLang="en-US" dirty="0" smtClean="0"/>
              <a:t>协同过滤 根据用户的签到记录 确定用户的相似性</a:t>
            </a:r>
            <a:endParaRPr lang="en-US" altLang="zh-CN" dirty="0" smtClean="0"/>
          </a:p>
          <a:p>
            <a:r>
              <a:rPr lang="zh-CN" altLang="en-US" dirty="0" smtClean="0"/>
              <a:t>然后根据相似性，来确定用户</a:t>
            </a:r>
            <a:r>
              <a:rPr lang="en-US" altLang="zh-CN" dirty="0" smtClean="0"/>
              <a:t>u</a:t>
            </a:r>
            <a:r>
              <a:rPr lang="zh-CN" altLang="en-US" dirty="0" smtClean="0"/>
              <a:t>对于目标</a:t>
            </a:r>
            <a:r>
              <a:rPr lang="en-US" altLang="zh-CN" dirty="0" smtClean="0"/>
              <a:t>POI</a:t>
            </a:r>
            <a:r>
              <a:rPr lang="zh-CN" altLang="en-US" dirty="0" smtClean="0"/>
              <a:t>的的偏好</a:t>
            </a:r>
            <a:endParaRPr lang="zh-CN" altLang="en-US" dirty="0"/>
          </a:p>
        </p:txBody>
      </p:sp>
    </p:spTree>
    <p:extLst>
      <p:ext uri="{BB962C8B-B14F-4D97-AF65-F5344CB8AC3E}">
        <p14:creationId xmlns:p14="http://schemas.microsoft.com/office/powerpoint/2010/main" val="69585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434975" y="415925"/>
            <a:ext cx="595035" cy="584775"/>
          </a:xfrm>
          <a:prstGeom prst="rect">
            <a:avLst/>
          </a:prstGeom>
          <a:noFill/>
          <a:ln w="9525">
            <a:noFill/>
            <a:miter lim="800000"/>
            <a:headEnd/>
            <a:tailEnd/>
          </a:ln>
        </p:spPr>
        <p:txBody>
          <a:bodyPr wrap="none">
            <a:spAutoFit/>
          </a:bodyPr>
          <a:lstStyle/>
          <a:p>
            <a:pPr eaLnBrk="1" hangingPunct="1"/>
            <a:r>
              <a:rPr lang="zh-CN" altLang="en-US" sz="3200" b="1" dirty="0">
                <a:solidFill>
                  <a:schemeClr val="bg1"/>
                </a:solidFill>
                <a:latin typeface="微软雅黑" pitchFamily="34" charset="-122"/>
                <a:ea typeface="微软雅黑" pitchFamily="34" charset="-122"/>
              </a:rPr>
              <a:t>三</a:t>
            </a:r>
          </a:p>
        </p:txBody>
      </p:sp>
      <p:sp>
        <p:nvSpPr>
          <p:cNvPr id="11" name="矩形 10"/>
          <p:cNvSpPr/>
          <p:nvPr/>
        </p:nvSpPr>
        <p:spPr>
          <a:xfrm>
            <a:off x="2445667" y="11337608"/>
            <a:ext cx="12719493" cy="156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2"/>
          <p:cNvSpPr txBox="1">
            <a:spLocks noChangeArrowheads="1"/>
          </p:cNvSpPr>
          <p:nvPr/>
        </p:nvSpPr>
        <p:spPr bwMode="auto">
          <a:xfrm>
            <a:off x="1619672" y="470723"/>
            <a:ext cx="5552653" cy="584775"/>
          </a:xfrm>
          <a:prstGeom prst="rect">
            <a:avLst/>
          </a:prstGeom>
          <a:noFill/>
          <a:ln w="9525">
            <a:noFill/>
            <a:miter lim="800000"/>
            <a:headEnd/>
            <a:tailEnd/>
          </a:ln>
        </p:spPr>
        <p:txBody>
          <a:bodyPr wrap="square">
            <a:spAutoFit/>
          </a:bodyPr>
          <a:lstStyle/>
          <a:p>
            <a:pPr eaLnBrk="1" hangingPunct="1"/>
            <a:r>
              <a:rPr lang="en-US" altLang="zh-CN" sz="32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UGSE-LR</a:t>
            </a:r>
            <a:r>
              <a:rPr lang="zh-CN" altLang="en-US" sz="32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模型中的区域影响</a:t>
            </a:r>
            <a:endParaRPr lang="zh-CN" altLang="en-US" sz="32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pic>
        <p:nvPicPr>
          <p:cNvPr id="18" name="图片 17" descr="网格1"/>
          <p:cNvPicPr>
            <a:picLocks noChangeAspect="1"/>
          </p:cNvPicPr>
          <p:nvPr/>
        </p:nvPicPr>
        <p:blipFill>
          <a:blip r:embed="rId2"/>
          <a:stretch>
            <a:fillRect/>
          </a:stretch>
        </p:blipFill>
        <p:spPr>
          <a:xfrm>
            <a:off x="2267744" y="1291002"/>
            <a:ext cx="3866515" cy="3866515"/>
          </a:xfrm>
          <a:prstGeom prst="rect">
            <a:avLst/>
          </a:prstGeom>
        </p:spPr>
      </p:pic>
      <p:pic>
        <p:nvPicPr>
          <p:cNvPr id="51202" name="Picture 2" descr="C:\Users\liter\AppData\Local\Temp\ksohtml12636\wp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667" y="5301208"/>
            <a:ext cx="3312368" cy="80238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588224" y="4221088"/>
            <a:ext cx="2088232" cy="1200329"/>
          </a:xfrm>
          <a:prstGeom prst="rect">
            <a:avLst/>
          </a:prstGeom>
          <a:noFill/>
        </p:spPr>
        <p:txBody>
          <a:bodyPr wrap="square" rtlCol="0">
            <a:spAutoFit/>
          </a:bodyPr>
          <a:lstStyle/>
          <a:p>
            <a:r>
              <a:rPr lang="zh-CN" altLang="en-US" dirty="0" smtClean="0"/>
              <a:t>区域流行度</a:t>
            </a:r>
            <a:endParaRPr lang="en-US" altLang="zh-CN" dirty="0" smtClean="0"/>
          </a:p>
          <a:p>
            <a:r>
              <a:rPr lang="zh-CN" altLang="en-US" dirty="0" smtClean="0"/>
              <a:t>用户偏爱区域</a:t>
            </a:r>
            <a:endParaRPr lang="en-US" altLang="zh-CN" dirty="0" smtClean="0"/>
          </a:p>
          <a:p>
            <a:r>
              <a:rPr lang="zh-CN" altLang="en-US" dirty="0" smtClean="0"/>
              <a:t>用户当前所在区域</a:t>
            </a:r>
            <a:r>
              <a:rPr lang="en-US" altLang="zh-CN" dirty="0" smtClean="0"/>
              <a:t>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434975" y="415925"/>
            <a:ext cx="595035" cy="584775"/>
          </a:xfrm>
          <a:prstGeom prst="rect">
            <a:avLst/>
          </a:prstGeom>
          <a:noFill/>
          <a:ln w="9525">
            <a:noFill/>
            <a:miter lim="800000"/>
            <a:headEnd/>
            <a:tailEnd/>
          </a:ln>
        </p:spPr>
        <p:txBody>
          <a:bodyPr wrap="none">
            <a:spAutoFit/>
          </a:bodyPr>
          <a:lstStyle/>
          <a:p>
            <a:pPr eaLnBrk="1" hangingPunct="1"/>
            <a:r>
              <a:rPr lang="zh-CN" altLang="en-US" sz="3200" b="1" dirty="0">
                <a:solidFill>
                  <a:schemeClr val="bg1"/>
                </a:solidFill>
                <a:latin typeface="微软雅黑" pitchFamily="34" charset="-122"/>
                <a:ea typeface="微软雅黑" pitchFamily="34" charset="-122"/>
              </a:rPr>
              <a:t>三</a:t>
            </a:r>
          </a:p>
        </p:txBody>
      </p:sp>
      <p:sp>
        <p:nvSpPr>
          <p:cNvPr id="11" name="矩形 10"/>
          <p:cNvSpPr/>
          <p:nvPr/>
        </p:nvSpPr>
        <p:spPr>
          <a:xfrm>
            <a:off x="2445667" y="11337608"/>
            <a:ext cx="12719493" cy="156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2"/>
          <p:cNvSpPr txBox="1">
            <a:spLocks noChangeArrowheads="1"/>
          </p:cNvSpPr>
          <p:nvPr/>
        </p:nvSpPr>
        <p:spPr bwMode="auto">
          <a:xfrm>
            <a:off x="1619672" y="470723"/>
            <a:ext cx="5976664" cy="584775"/>
          </a:xfrm>
          <a:prstGeom prst="rect">
            <a:avLst/>
          </a:prstGeom>
          <a:noFill/>
          <a:ln w="9525">
            <a:noFill/>
            <a:miter lim="800000"/>
            <a:headEnd/>
            <a:tailEnd/>
          </a:ln>
        </p:spPr>
        <p:txBody>
          <a:bodyPr wrap="square">
            <a:spAutoFit/>
          </a:bodyPr>
          <a:lstStyle/>
          <a:p>
            <a:pPr eaLnBrk="1" hangingPunct="1"/>
            <a:r>
              <a:rPr lang="en-US" altLang="zh-CN" sz="32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UGSE-LR</a:t>
            </a:r>
            <a:r>
              <a:rPr lang="zh-CN" altLang="en-US" sz="3200" b="1" dirty="0" smtClean="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模型中的连续过度影响</a:t>
            </a:r>
            <a:endParaRPr lang="zh-CN" altLang="en-US" sz="3200" b="1" dirty="0">
              <a:solidFill>
                <a:prstClr val="blac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3" name="文本框 2"/>
          <p:cNvSpPr txBox="1"/>
          <p:nvPr/>
        </p:nvSpPr>
        <p:spPr>
          <a:xfrm>
            <a:off x="1331640" y="2060848"/>
            <a:ext cx="5184576" cy="369332"/>
          </a:xfrm>
          <a:prstGeom prst="rect">
            <a:avLst/>
          </a:prstGeom>
          <a:noFill/>
        </p:spPr>
        <p:txBody>
          <a:bodyPr wrap="square" rtlCol="0">
            <a:spAutoFit/>
          </a:bodyPr>
          <a:lstStyle/>
          <a:p>
            <a:r>
              <a:rPr lang="zh-CN" altLang="en-US" dirty="0" smtClean="0"/>
              <a:t>边权个性化</a:t>
            </a:r>
            <a:r>
              <a:rPr lang="en-US" altLang="zh-CN" dirty="0"/>
              <a:t>PageRank</a:t>
            </a:r>
            <a:endParaRPr lang="zh-CN" altLang="en-US" dirty="0"/>
          </a:p>
        </p:txBody>
      </p:sp>
    </p:spTree>
    <p:extLst>
      <p:ext uri="{BB962C8B-B14F-4D97-AF65-F5344CB8AC3E}">
        <p14:creationId xmlns:p14="http://schemas.microsoft.com/office/powerpoint/2010/main" val="270190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3805</TotalTime>
  <Words>1350</Words>
  <Application>Microsoft Office PowerPoint</Application>
  <PresentationFormat>全屏显示(4:3)</PresentationFormat>
  <Paragraphs>228</Paragraphs>
  <Slides>29</Slides>
  <Notes>12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29</vt:i4>
      </vt:variant>
    </vt:vector>
  </HeadingPairs>
  <TitlesOfParts>
    <vt:vector size="49" baseType="lpstr">
      <vt:lpstr>华文行楷</vt:lpstr>
      <vt:lpstr>华文楷体</vt:lpstr>
      <vt:lpstr>华文细黑</vt:lpstr>
      <vt:lpstr>华文新魏</vt:lpstr>
      <vt:lpstr>楷体</vt:lpstr>
      <vt:lpstr>宋体</vt:lpstr>
      <vt:lpstr>微软雅黑</vt:lpstr>
      <vt:lpstr>Arial</vt:lpstr>
      <vt:lpstr>Arial Black</vt:lpstr>
      <vt:lpstr>Calibri</vt:lpstr>
      <vt:lpstr>Calibri Light</vt:lpstr>
      <vt:lpstr>Corbel</vt:lpstr>
      <vt:lpstr>Segoe UI</vt:lpstr>
      <vt:lpstr>Times New Roman</vt:lpstr>
      <vt:lpstr>Verdana</vt:lpstr>
      <vt:lpstr>Wingdings</vt:lpstr>
      <vt:lpstr>Office 主题</vt:lpstr>
      <vt:lpstr>Photoshop.Image.6</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黎威威</dc:creator>
  <cp:keywords>武汉理工大学计算机科学与技术学院</cp:keywords>
  <cp:lastModifiedBy>liter</cp:lastModifiedBy>
  <cp:revision>332</cp:revision>
  <dcterms:created xsi:type="dcterms:W3CDTF">2013-05-22T02:15:50Z</dcterms:created>
  <dcterms:modified xsi:type="dcterms:W3CDTF">2019-03-13T14:26:32Z</dcterms:modified>
  <cp:category>毕业答辩</cp:category>
</cp:coreProperties>
</file>